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Inter"/>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Mario Orti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25T18:04:34.307">
    <p:pos x="368" y="1016"/>
    <p:text>Recommend this in the same situation as me</p:text>
  </p:cm>
  <p:cm authorId="0" idx="2" dt="2021-12-25T23:21:54.022">
    <p:pos x="6000" y="0"/>
    <p:text>Not a big fan of the layout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2-25T17:32:21.804">
    <p:pos x="2394" y="2938"/>
    <p:text>* Other projects such as NGINX (/engine-x/) and Apache (/uh · pa · chee/) with very similar requirements greatly benefit from a plugin system</p:text>
  </p:cm>
  <p:cm authorId="0" idx="4" dt="2021-12-26T13:10:45.796">
    <p:pos x="1112" y="1146"/>
    <p:text>* Whenever a new sink or source is added, it means a new (probably big) dependency even for those who won't use said sink or source
* All plugins are recompiled for any minor change anywhere in the runtime or another plugin
* From scratch it takes more than 7 minutes on my 6-7 year old desktop PC
* Even incremental changes take around 10 seconds
* Compiling in release is around 11 minutes</p:text>
  </p:cm>
  <p:cm authorId="0" idx="5" dt="2021-12-25T20:24:30.079">
    <p:pos x="6000" y="0"/>
    <p:text>A plugin system is a very abstract concept. You can maybe think about Photoshop plugins, which give you access to new filters or effects. But even the applications on your mobile phone could be considered plugins to the Operating System it has installed, to some extent.
Point is, that plugins are components that make it possible to add additional features to an existing program, as opposed to being limited to the fixed set of features that comes with it.
If someone wanted to add a new source for Tremor, it should be possible to do so without having to recompile the entire program. This would separate Tremor in a _runtime_, with its core functionality, and the _plugins_, with its dynamic components.</p:text>
  </p:cm>
  <p:cm authorId="0" idx="6" dt="2021-12-25T20:03:32.771">
    <p:pos x="5418" y="1146"/>
    <p:text>* Decoupling deployment of executable and components
* Separating core and non-core development lifecycle. For example, it's somewhat similar to how Rust doesn't include things like HTTP in the std library: some things move at a different pace.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12-26T12:08:05.538">
    <p:pos x="6000" y="0"/>
    <p:text>Now, it's likely that you're already familiar with what a plugin system _is_, but maybe not with how it _works_.
In the case of dynamic loading, the single Tremor binary is split up into a _runtime_, and a set of _plugins_ that implement the actual functionality. The executable is now limited to core code and loading plugins. Loading a plugin means copying it into memory, and calculating the function addresses dynamically, instead of having them hardcoded in a single binary.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12-26T14:31:03.309">
    <p:pos x="6000" y="0"/>
    <p:text>The problem is that dynamic loading in Rust is far from being as easy as in, say, C. This is where the "choosing the path of pain" part of the title comes into play. It's not possible to use plugins because Rust doesn't have a _stable Application Binary Interface_.
This ABI instability essentially means that the "calling functions from the plugin" part is undefined by rust. We don't know how we're supposed to call the functions in the plugins, nor how the types layouts they use look like. These may vary from compilation to compilation, so we can't rely on them.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12-26T14:34:24.554">
    <p:pos x="6000" y="0"/>
    <p:text>This is a short presentation, so I won't get into any more details, though. Changing topics, here's how my progress has been so far.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81787c79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81787c79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1081787c79d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81787c79d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81787c79d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081787c79d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81787c79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81787c79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081787c79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81787c79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81787c79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081787c79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81787c79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81787c79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081787c79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81787c79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81787c79d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081787c79d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81787c79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81787c79d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081787c79d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81787c79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81787c79d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081787c79d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81787c79d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81787c79d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081787c79d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81787c7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81787c7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081787c7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81787c79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81787c79d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081787c79d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1787c79d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1787c79d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081787c79d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81787c79d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81787c79d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081787c79d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1787c79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81787c79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081787c79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81787c79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81787c79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081787c79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 name="Shape 16"/>
        <p:cNvGrpSpPr/>
        <p:nvPr/>
      </p:nvGrpSpPr>
      <p:grpSpPr>
        <a:xfrm>
          <a:off x="0" y="0"/>
          <a:ext cx="0" cy="0"/>
          <a:chOff x="0" y="0"/>
          <a:chExt cx="0" cy="0"/>
        </a:xfrm>
      </p:grpSpPr>
      <p:sp>
        <p:nvSpPr>
          <p:cNvPr id="17" name="Google Shape;17;p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b="0" l="0" r="0" t="0"/>
          <a:stretch/>
        </p:blipFill>
        <p:spPr>
          <a:xfrm>
            <a:off x="1733550" y="1540565"/>
            <a:ext cx="8724900" cy="3441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bg>
      <p:bgPr>
        <a:solidFill>
          <a:schemeClr val="lt1"/>
        </a:solidFill>
      </p:bgPr>
    </p:bg>
    <p:spTree>
      <p:nvGrpSpPr>
        <p:cNvPr id="65" name="Shape 65"/>
        <p:cNvGrpSpPr/>
        <p:nvPr/>
      </p:nvGrpSpPr>
      <p:grpSpPr>
        <a:xfrm>
          <a:off x="0" y="0"/>
          <a:ext cx="0" cy="0"/>
          <a:chOff x="0" y="0"/>
          <a:chExt cx="0" cy="0"/>
        </a:xfrm>
      </p:grpSpPr>
      <p:sp>
        <p:nvSpPr>
          <p:cNvPr id="66" name="Google Shape;66;p1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1"/>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lt1"/>
        </a:solidFill>
      </p:bgPr>
    </p:bg>
    <p:spTree>
      <p:nvGrpSpPr>
        <p:cNvPr id="70" name="Shape 70"/>
        <p:cNvGrpSpPr/>
        <p:nvPr/>
      </p:nvGrpSpPr>
      <p:grpSpPr>
        <a:xfrm>
          <a:off x="0" y="0"/>
          <a:ext cx="0" cy="0"/>
          <a:chOff x="0" y="0"/>
          <a:chExt cx="0" cy="0"/>
        </a:xfrm>
      </p:grpSpPr>
      <p:pic>
        <p:nvPicPr>
          <p:cNvPr descr="Background pattern&#10;&#10;Description automatically generated" id="71" name="Google Shape;71;p1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72" name="Google Shape;72;p12"/>
          <p:cNvPicPr preferRelativeResize="0"/>
          <p:nvPr/>
        </p:nvPicPr>
        <p:blipFill rotWithShape="1">
          <a:blip r:embed="rId3">
            <a:alphaModFix/>
          </a:blip>
          <a:srcRect b="0" l="0" r="0" t="0"/>
          <a:stretch/>
        </p:blipFill>
        <p:spPr>
          <a:xfrm>
            <a:off x="254405" y="421308"/>
            <a:ext cx="6575943" cy="1243369"/>
          </a:xfrm>
          <a:prstGeom prst="rect">
            <a:avLst/>
          </a:prstGeom>
          <a:noFill/>
          <a:ln>
            <a:noFill/>
          </a:ln>
        </p:spPr>
      </p:pic>
      <p:sp>
        <p:nvSpPr>
          <p:cNvPr id="73" name="Google Shape;73;p1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76" name="Shape 76"/>
        <p:cNvGrpSpPr/>
        <p:nvPr/>
      </p:nvGrpSpPr>
      <p:grpSpPr>
        <a:xfrm>
          <a:off x="0" y="0"/>
          <a:ext cx="0" cy="0"/>
          <a:chOff x="0" y="0"/>
          <a:chExt cx="0" cy="0"/>
        </a:xfrm>
      </p:grpSpPr>
      <p:sp>
        <p:nvSpPr>
          <p:cNvPr id="77" name="Google Shape;77;p1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3"/>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
        <p:nvSpPr>
          <p:cNvPr id="81" name="Google Shape;81;p13"/>
          <p:cNvSpPr txBox="1"/>
          <p:nvPr>
            <p:ph type="ctrTitle"/>
          </p:nvPr>
        </p:nvSpPr>
        <p:spPr>
          <a:xfrm>
            <a:off x="1836241" y="1127161"/>
            <a:ext cx="8519517" cy="257839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subTitle"/>
          </p:nvPr>
        </p:nvSpPr>
        <p:spPr>
          <a:xfrm>
            <a:off x="1836245" y="4061834"/>
            <a:ext cx="8519513" cy="98364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3" name="Google Shape;83;p13"/>
          <p:cNvPicPr preferRelativeResize="0"/>
          <p:nvPr/>
        </p:nvPicPr>
        <p:blipFill rotWithShape="1">
          <a:blip r:embed="rId3">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4"/>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a:solidFill>
                  <a:schemeClr val="lt1"/>
                </a:solidFill>
              </a:defRPr>
            </a:lvl1pPr>
            <a:lvl2pPr indent="-381000" lvl="1" marL="914400" algn="l">
              <a:lnSpc>
                <a:spcPct val="100000"/>
              </a:lnSpc>
              <a:spcBef>
                <a:spcPts val="500"/>
              </a:spcBef>
              <a:spcAft>
                <a:spcPts val="0"/>
              </a:spcAft>
              <a:buSzPts val="2400"/>
              <a:buChar char="•"/>
              <a:defRPr>
                <a:solidFill>
                  <a:schemeClr val="lt1"/>
                </a:solidFill>
              </a:defRPr>
            </a:lvl2pPr>
            <a:lvl3pPr indent="-355600" lvl="2" marL="1371600" algn="l">
              <a:lnSpc>
                <a:spcPct val="100000"/>
              </a:lnSpc>
              <a:spcBef>
                <a:spcPts val="500"/>
              </a:spcBef>
              <a:spcAft>
                <a:spcPts val="0"/>
              </a:spcAft>
              <a:buSzPts val="2000"/>
              <a:buChar char="▪"/>
              <a:defRPr>
                <a:solidFill>
                  <a:schemeClr val="lt1"/>
                </a:solidFill>
              </a:defRPr>
            </a:lvl3pPr>
            <a:lvl4pPr indent="-342900" lvl="3" marL="1828800" algn="l">
              <a:lnSpc>
                <a:spcPct val="100000"/>
              </a:lnSpc>
              <a:spcBef>
                <a:spcPts val="500"/>
              </a:spcBef>
              <a:spcAft>
                <a:spcPts val="0"/>
              </a:spcAft>
              <a:buSzPts val="1800"/>
              <a:buChar char="•"/>
              <a:defRPr>
                <a:solidFill>
                  <a:schemeClr val="lt1"/>
                </a:solidFill>
              </a:defRPr>
            </a:lvl4pPr>
            <a:lvl5pPr indent="-342900" lvl="4" marL="2286000" algn="l">
              <a:lnSpc>
                <a:spcPct val="100000"/>
              </a:lnSpc>
              <a:spcBef>
                <a:spcPts val="500"/>
              </a:spcBef>
              <a:spcAft>
                <a:spcPts val="0"/>
              </a:spcAft>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0" name="Google Shape;90;p14"/>
          <p:cNvPicPr preferRelativeResize="0"/>
          <p:nvPr/>
        </p:nvPicPr>
        <p:blipFill rotWithShape="1">
          <a:blip r:embed="rId2">
            <a:alphaModFix/>
          </a:blip>
          <a:srcRect b="0" l="0" r="0" t="0"/>
          <a:stretch/>
        </p:blipFill>
        <p:spPr>
          <a:xfrm>
            <a:off x="289574" y="6287843"/>
            <a:ext cx="1904992" cy="397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91" name="Shape 91"/>
        <p:cNvGrpSpPr/>
        <p:nvPr/>
      </p:nvGrpSpPr>
      <p:grpSpPr>
        <a:xfrm>
          <a:off x="0" y="0"/>
          <a:ext cx="0" cy="0"/>
          <a:chOff x="0" y="0"/>
          <a:chExt cx="0" cy="0"/>
        </a:xfrm>
      </p:grpSpPr>
      <p:sp>
        <p:nvSpPr>
          <p:cNvPr id="92" name="Google Shape;92;p15"/>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5"/>
          <p:cNvSpPr txBox="1"/>
          <p:nvPr>
            <p:ph idx="1" type="body"/>
          </p:nvPr>
        </p:nvSpPr>
        <p:spPr>
          <a:xfrm>
            <a:off x="838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5"/>
          <p:cNvSpPr txBox="1"/>
          <p:nvPr>
            <p:ph idx="2" type="body"/>
          </p:nvPr>
        </p:nvSpPr>
        <p:spPr>
          <a:xfrm>
            <a:off x="6172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p15"/>
          <p:cNvPicPr preferRelativeResize="0"/>
          <p:nvPr/>
        </p:nvPicPr>
        <p:blipFill rotWithShape="1">
          <a:blip r:embed="rId2">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b="0" l="0" r="0" t="0"/>
          <a:stretch/>
        </p:blipFill>
        <p:spPr>
          <a:xfrm>
            <a:off x="7720614" y="298175"/>
            <a:ext cx="4114800" cy="1623160"/>
          </a:xfrm>
          <a:prstGeom prst="rect">
            <a:avLst/>
          </a:prstGeom>
          <a:noFill/>
          <a:ln>
            <a:noFill/>
          </a:ln>
        </p:spPr>
      </p:pic>
      <p:sp>
        <p:nvSpPr>
          <p:cNvPr id="26" name="Google Shape;26;p3"/>
          <p:cNvSpPr txBox="1"/>
          <p:nvPr>
            <p:ph type="ctrTitle"/>
          </p:nvPr>
        </p:nvSpPr>
        <p:spPr>
          <a:xfrm>
            <a:off x="356586" y="1722553"/>
            <a:ext cx="6196553" cy="1875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400"/>
              <a:buFont typeface="Arial"/>
              <a:buNone/>
              <a:defRPr b="1"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subTitle"/>
          </p:nvPr>
        </p:nvSpPr>
        <p:spPr>
          <a:xfrm>
            <a:off x="356586" y="3423405"/>
            <a:ext cx="6196553" cy="7154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lt1"/>
        </a:solidFill>
      </p:bgPr>
    </p:bg>
    <p:spTree>
      <p:nvGrpSpPr>
        <p:cNvPr id="28" name="Shape 28"/>
        <p:cNvGrpSpPr/>
        <p:nvPr/>
      </p:nvGrpSpPr>
      <p:grpSpPr>
        <a:xfrm>
          <a:off x="0" y="0"/>
          <a:ext cx="0" cy="0"/>
          <a:chOff x="0" y="0"/>
          <a:chExt cx="0" cy="0"/>
        </a:xfrm>
      </p:grpSpPr>
      <p:sp>
        <p:nvSpPr>
          <p:cNvPr id="29" name="Google Shape;29;p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Graphical user interface&#10;&#10;Description automatically generated with low confidence" id="32" name="Google Shape;32;p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3" name="Google Shape;33;p4"/>
          <p:cNvPicPr preferRelativeResize="0"/>
          <p:nvPr/>
        </p:nvPicPr>
        <p:blipFill rotWithShape="1">
          <a:blip r:embed="rId3">
            <a:alphaModFix/>
          </a:blip>
          <a:srcRect b="0" l="0" r="0" t="0"/>
          <a:stretch/>
        </p:blipFill>
        <p:spPr>
          <a:xfrm>
            <a:off x="9157965" y="116648"/>
            <a:ext cx="2677448" cy="10561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lt1"/>
        </a:solidFill>
      </p:bgPr>
    </p:bg>
    <p:spTree>
      <p:nvGrpSpPr>
        <p:cNvPr id="34" name="Shape 34"/>
        <p:cNvGrpSpPr/>
        <p:nvPr/>
      </p:nvGrpSpPr>
      <p:grpSpPr>
        <a:xfrm>
          <a:off x="0" y="0"/>
          <a:ext cx="0" cy="0"/>
          <a:chOff x="0" y="0"/>
          <a:chExt cx="0" cy="0"/>
        </a:xfrm>
      </p:grpSpPr>
      <p:sp>
        <p:nvSpPr>
          <p:cNvPr id="35" name="Google Shape;35;p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383357" y="283378"/>
            <a:ext cx="6196553" cy="187536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subTitle"/>
          </p:nvPr>
        </p:nvSpPr>
        <p:spPr>
          <a:xfrm>
            <a:off x="383357" y="2272859"/>
            <a:ext cx="6196553" cy="715438"/>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 name="Google Shape;41;p6"/>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6"/>
          <p:cNvPicPr preferRelativeResize="0"/>
          <p:nvPr/>
        </p:nvPicPr>
        <p:blipFill rotWithShape="1">
          <a:blip r:embed="rId2">
            <a:alphaModFix/>
          </a:blip>
          <a:srcRect b="0" l="0" r="0" t="0"/>
          <a:stretch/>
        </p:blipFill>
        <p:spPr>
          <a:xfrm>
            <a:off x="7220215" y="401729"/>
            <a:ext cx="4359965" cy="11532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7"/>
          <p:cNvPicPr preferRelativeResize="0"/>
          <p:nvPr/>
        </p:nvPicPr>
        <p:blipFill rotWithShape="1">
          <a:blip r:embed="rId2">
            <a:alphaModFix/>
          </a:blip>
          <a:srcRect b="0" l="0" r="0" t="0"/>
          <a:stretch/>
        </p:blipFill>
        <p:spPr>
          <a:xfrm>
            <a:off x="6231834" y="272520"/>
            <a:ext cx="5616702" cy="14856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mt="0"/>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mt="0"/>
          </a:blip>
          <a:stretch>
            <a:fillRect/>
          </a:stretch>
        </a:blipFill>
      </p:bgPr>
    </p:bg>
    <p:spTree>
      <p:nvGrpSpPr>
        <p:cNvPr id="54" name="Shape 54"/>
        <p:cNvGrpSpPr/>
        <p:nvPr/>
      </p:nvGrpSpPr>
      <p:grpSpPr>
        <a:xfrm>
          <a:off x="0" y="0"/>
          <a:ext cx="0" cy="0"/>
          <a:chOff x="0" y="0"/>
          <a:chExt cx="0" cy="0"/>
        </a:xfrm>
      </p:grpSpPr>
      <p:sp>
        <p:nvSpPr>
          <p:cNvPr id="55" name="Google Shape;55;p9"/>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9"/>
          <p:cNvSpPr txBox="1"/>
          <p:nvPr>
            <p:ph idx="1" type="body"/>
          </p:nvPr>
        </p:nvSpPr>
        <p:spPr>
          <a:xfrm>
            <a:off x="558276" y="1604764"/>
            <a:ext cx="8245009" cy="314682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chemeClr val="lt1"/>
        </a:solidFill>
      </p:bgPr>
    </p:bg>
    <p:spTree>
      <p:nvGrpSpPr>
        <p:cNvPr id="59" name="Shape 59"/>
        <p:cNvGrpSpPr/>
        <p:nvPr/>
      </p:nvGrpSpPr>
      <p:grpSpPr>
        <a:xfrm>
          <a:off x="0" y="0"/>
          <a:ext cx="0" cy="0"/>
          <a:chOff x="0" y="0"/>
          <a:chExt cx="0" cy="0"/>
        </a:xfrm>
      </p:grpSpPr>
      <p:sp>
        <p:nvSpPr>
          <p:cNvPr id="60" name="Google Shape;60;p10"/>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3" name="Google Shape;63;p10"/>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pic>
        <p:nvPicPr>
          <p:cNvPr id="64" name="Google Shape;64;p10"/>
          <p:cNvPicPr preferRelativeResize="0"/>
          <p:nvPr/>
        </p:nvPicPr>
        <p:blipFill rotWithShape="1">
          <a:blip r:embed="rId3">
            <a:alphaModFix/>
          </a:blip>
          <a:srcRect b="0" l="0" r="0" t="0"/>
          <a:stretch/>
        </p:blipFill>
        <p:spPr>
          <a:xfrm>
            <a:off x="194210" y="6335334"/>
            <a:ext cx="1869052" cy="3533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image" Target="../media/image21.png"/><Relationship Id="rId7" Type="http://schemas.openxmlformats.org/officeDocument/2006/relationships/image" Target="../media/image31.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 Id="rId4" Type="http://schemas.openxmlformats.org/officeDocument/2006/relationships/image" Target="../media/image30.png"/><Relationship Id="rId5" Type="http://schemas.openxmlformats.org/officeDocument/2006/relationships/image" Target="../media/image27.png"/></Relationships>
</file>

<file path=ppt/slides/_rels/slide13.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38.png"/><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32.png"/><Relationship Id="rId9"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3.png"/><Relationship Id="rId7" Type="http://schemas.openxmlformats.org/officeDocument/2006/relationships/image" Target="../media/image40.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nullderef.com/series/rust-plugi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s://nullderef.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8.png"/><Relationship Id="rId5"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24.png"/><Relationship Id="rId5" Type="http://schemas.openxmlformats.org/officeDocument/2006/relationships/image" Target="../media/image11.png"/><Relationship Id="rId6" Type="http://schemas.openxmlformats.org/officeDocument/2006/relationships/image" Target="../media/image15.png"/><Relationship Id="rId7"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48.png"/><Relationship Id="rId7" Type="http://schemas.openxmlformats.org/officeDocument/2006/relationships/image" Target="../media/image20.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21" name="Google Shape;221;p25"/>
          <p:cNvSpPr txBox="1"/>
          <p:nvPr/>
        </p:nvSpPr>
        <p:spPr>
          <a:xfrm>
            <a:off x="1303650" y="1840550"/>
            <a:ext cx="9584700" cy="93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Dynamic loading works at the binary level: </a:t>
            </a:r>
            <a:r>
              <a:rPr lang="en-US" sz="2000">
                <a:solidFill>
                  <a:srgbClr val="3F3F3F"/>
                </a:solidFill>
                <a:latin typeface="Inter"/>
                <a:ea typeface="Inter"/>
                <a:cs typeface="Inter"/>
                <a:sym typeface="Inter"/>
              </a:rPr>
              <a:t>we split up the single executable into a </a:t>
            </a:r>
            <a:r>
              <a:rPr b="1" lang="en-US" sz="2000">
                <a:solidFill>
                  <a:srgbClr val="3F3F3F"/>
                </a:solidFill>
                <a:latin typeface="Inter"/>
                <a:ea typeface="Inter"/>
                <a:cs typeface="Inter"/>
                <a:sym typeface="Inter"/>
              </a:rPr>
              <a:t>runtime</a:t>
            </a:r>
            <a:r>
              <a:rPr lang="en-US" sz="2000">
                <a:solidFill>
                  <a:srgbClr val="3F3F3F"/>
                </a:solidFill>
                <a:latin typeface="Inter"/>
                <a:ea typeface="Inter"/>
                <a:cs typeface="Inter"/>
                <a:sym typeface="Inter"/>
              </a:rPr>
              <a:t> and </a:t>
            </a:r>
            <a:r>
              <a:rPr b="1" lang="en-US" sz="2000">
                <a:solidFill>
                  <a:srgbClr val="3F3F3F"/>
                </a:solidFill>
                <a:latin typeface="Inter"/>
                <a:ea typeface="Inter"/>
                <a:cs typeface="Inter"/>
                <a:sym typeface="Inter"/>
              </a:rPr>
              <a:t>dynamic libraries</a:t>
            </a:r>
            <a:r>
              <a:rPr lang="en-US" sz="2000">
                <a:solidFill>
                  <a:srgbClr val="3F3F3F"/>
                </a:solidFill>
                <a:latin typeface="Inter"/>
                <a:ea typeface="Inter"/>
                <a:cs typeface="Inter"/>
                <a:sym typeface="Inter"/>
              </a:rPr>
              <a:t> with the functionality</a:t>
            </a:r>
            <a:endParaRPr sz="2000">
              <a:solidFill>
                <a:srgbClr val="3F3F3F"/>
              </a:solidFill>
              <a:latin typeface="Inter"/>
              <a:ea typeface="Inter"/>
              <a:cs typeface="Inter"/>
              <a:sym typeface="Inter"/>
            </a:endParaRPr>
          </a:p>
        </p:txBody>
      </p:sp>
      <p:cxnSp>
        <p:nvCxnSpPr>
          <p:cNvPr id="222" name="Google Shape;222;p25"/>
          <p:cNvCxnSpPr/>
          <p:nvPr/>
        </p:nvCxnSpPr>
        <p:spPr>
          <a:xfrm>
            <a:off x="3503925" y="3995850"/>
            <a:ext cx="1272000" cy="0"/>
          </a:xfrm>
          <a:prstGeom prst="straightConnector1">
            <a:avLst/>
          </a:prstGeom>
          <a:noFill/>
          <a:ln cap="flat" cmpd="sng" w="76200">
            <a:solidFill>
              <a:schemeClr val="dk2"/>
            </a:solidFill>
            <a:prstDash val="solid"/>
            <a:round/>
            <a:headEnd len="med" w="med" type="none"/>
            <a:tailEnd len="med" w="med" type="triangle"/>
          </a:ln>
        </p:spPr>
      </p:cxnSp>
      <p:sp>
        <p:nvSpPr>
          <p:cNvPr id="223" name="Google Shape;223;p25"/>
          <p:cNvSpPr txBox="1"/>
          <p:nvPr/>
        </p:nvSpPr>
        <p:spPr>
          <a:xfrm>
            <a:off x="1303650" y="5421950"/>
            <a:ext cx="9584700" cy="75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The runtime can </a:t>
            </a:r>
            <a:r>
              <a:rPr b="1" lang="en-US" sz="2000">
                <a:solidFill>
                  <a:srgbClr val="3F3F3F"/>
                </a:solidFill>
                <a:latin typeface="Inter"/>
                <a:ea typeface="Inter"/>
                <a:cs typeface="Inter"/>
                <a:sym typeface="Inter"/>
              </a:rPr>
              <a:t>load these libraries into its memory</a:t>
            </a:r>
            <a:r>
              <a:rPr lang="en-US" sz="2000">
                <a:solidFill>
                  <a:srgbClr val="3F3F3F"/>
                </a:solidFill>
                <a:latin typeface="Inter"/>
                <a:ea typeface="Inter"/>
                <a:cs typeface="Inter"/>
                <a:sym typeface="Inter"/>
              </a:rPr>
              <a:t>, and call the functions that they export</a:t>
            </a:r>
            <a:endParaRPr>
              <a:solidFill>
                <a:schemeClr val="dk1"/>
              </a:solidFill>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p:txBody>
      </p:sp>
      <p:pic>
        <p:nvPicPr>
          <p:cNvPr id="224" name="Google Shape;224;p25"/>
          <p:cNvPicPr preferRelativeResize="0"/>
          <p:nvPr/>
        </p:nvPicPr>
        <p:blipFill>
          <a:blip r:embed="rId4">
            <a:alphaModFix/>
          </a:blip>
          <a:stretch>
            <a:fillRect/>
          </a:stretch>
        </p:blipFill>
        <p:spPr>
          <a:xfrm>
            <a:off x="1565213" y="3036075"/>
            <a:ext cx="1390979" cy="1919550"/>
          </a:xfrm>
          <a:prstGeom prst="rect">
            <a:avLst/>
          </a:prstGeom>
          <a:noFill/>
          <a:ln>
            <a:noFill/>
          </a:ln>
        </p:spPr>
      </p:pic>
      <p:pic>
        <p:nvPicPr>
          <p:cNvPr id="225" name="Google Shape;225;p25"/>
          <p:cNvPicPr preferRelativeResize="0"/>
          <p:nvPr/>
        </p:nvPicPr>
        <p:blipFill>
          <a:blip r:embed="rId5">
            <a:alphaModFix/>
          </a:blip>
          <a:stretch>
            <a:fillRect/>
          </a:stretch>
        </p:blipFill>
        <p:spPr>
          <a:xfrm>
            <a:off x="6823413" y="3193000"/>
            <a:ext cx="1163525" cy="1605665"/>
          </a:xfrm>
          <a:prstGeom prst="rect">
            <a:avLst/>
          </a:prstGeom>
          <a:noFill/>
          <a:ln>
            <a:noFill/>
          </a:ln>
        </p:spPr>
      </p:pic>
      <p:pic>
        <p:nvPicPr>
          <p:cNvPr id="226" name="Google Shape;226;p25"/>
          <p:cNvPicPr preferRelativeResize="0"/>
          <p:nvPr/>
        </p:nvPicPr>
        <p:blipFill>
          <a:blip r:embed="rId6">
            <a:alphaModFix/>
          </a:blip>
          <a:stretch>
            <a:fillRect/>
          </a:stretch>
        </p:blipFill>
        <p:spPr>
          <a:xfrm>
            <a:off x="8143338" y="3190095"/>
            <a:ext cx="1163525" cy="1611482"/>
          </a:xfrm>
          <a:prstGeom prst="rect">
            <a:avLst/>
          </a:prstGeom>
          <a:noFill/>
          <a:ln>
            <a:noFill/>
          </a:ln>
        </p:spPr>
      </p:pic>
      <p:pic>
        <p:nvPicPr>
          <p:cNvPr id="227" name="Google Shape;227;p25"/>
          <p:cNvPicPr preferRelativeResize="0"/>
          <p:nvPr/>
        </p:nvPicPr>
        <p:blipFill>
          <a:blip r:embed="rId7">
            <a:alphaModFix/>
          </a:blip>
          <a:stretch>
            <a:fillRect/>
          </a:stretch>
        </p:blipFill>
        <p:spPr>
          <a:xfrm>
            <a:off x="9463250" y="3178458"/>
            <a:ext cx="1163525" cy="1634750"/>
          </a:xfrm>
          <a:prstGeom prst="rect">
            <a:avLst/>
          </a:prstGeom>
          <a:noFill/>
          <a:ln>
            <a:noFill/>
          </a:ln>
        </p:spPr>
      </p:pic>
      <p:pic>
        <p:nvPicPr>
          <p:cNvPr id="228" name="Google Shape;228;p25"/>
          <p:cNvPicPr preferRelativeResize="0"/>
          <p:nvPr/>
        </p:nvPicPr>
        <p:blipFill>
          <a:blip r:embed="rId8">
            <a:alphaModFix/>
          </a:blip>
          <a:stretch>
            <a:fillRect/>
          </a:stretch>
        </p:blipFill>
        <p:spPr>
          <a:xfrm>
            <a:off x="5104188" y="3043025"/>
            <a:ext cx="1390975" cy="190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35" name="Google Shape;235;p26"/>
          <p:cNvPicPr preferRelativeResize="0"/>
          <p:nvPr/>
        </p:nvPicPr>
        <p:blipFill>
          <a:blip r:embed="rId4">
            <a:alphaModFix/>
          </a:blip>
          <a:stretch>
            <a:fillRect/>
          </a:stretch>
        </p:blipFill>
        <p:spPr>
          <a:xfrm>
            <a:off x="8947928" y="2936127"/>
            <a:ext cx="2780424" cy="1818499"/>
          </a:xfrm>
          <a:prstGeom prst="rect">
            <a:avLst/>
          </a:prstGeom>
          <a:noFill/>
          <a:ln>
            <a:noFill/>
          </a:ln>
        </p:spPr>
      </p:pic>
      <p:sp>
        <p:nvSpPr>
          <p:cNvPr id="236" name="Google Shape;236;p26"/>
          <p:cNvSpPr txBox="1"/>
          <p:nvPr/>
        </p:nvSpPr>
        <p:spPr>
          <a:xfrm>
            <a:off x="585200" y="2723675"/>
            <a:ext cx="7937100" cy="224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…but dynamic loading isn’t even possible with </a:t>
            </a:r>
            <a:r>
              <a:rPr i="1" lang="en-US" sz="2000">
                <a:solidFill>
                  <a:srgbClr val="3F3F3F"/>
                </a:solidFill>
                <a:latin typeface="Inter"/>
                <a:ea typeface="Inter"/>
                <a:cs typeface="Inter"/>
                <a:sym typeface="Inter"/>
              </a:rPr>
              <a:t>plain</a:t>
            </a:r>
            <a:r>
              <a:rPr lang="en-US" sz="2000">
                <a:solidFill>
                  <a:srgbClr val="3F3F3F"/>
                </a:solidFill>
                <a:latin typeface="Inter"/>
                <a:ea typeface="Inter"/>
                <a:cs typeface="Inter"/>
                <a:sym typeface="Inter"/>
              </a:rPr>
              <a:t>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This is because Rust doesn’t have a </a:t>
            </a:r>
            <a:r>
              <a:rPr b="1" lang="en-US" sz="2000">
                <a:solidFill>
                  <a:srgbClr val="3F3F3F"/>
                </a:solidFill>
                <a:latin typeface="Inter"/>
                <a:ea typeface="Inter"/>
                <a:cs typeface="Inter"/>
                <a:sym typeface="Inter"/>
              </a:rPr>
              <a:t>stable Application Binary Interface</a:t>
            </a:r>
            <a:r>
              <a:rPr lang="en-US" sz="2000">
                <a:solidFill>
                  <a:srgbClr val="3F3F3F"/>
                </a:solidFill>
                <a:latin typeface="Inter"/>
                <a:ea typeface="Inter"/>
                <a:cs typeface="Inter"/>
                <a:sym typeface="Inter"/>
              </a:rPr>
              <a:t> (ABI). Which is actually good most of the times*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The whole part of “calling functions from the plugin” and the </a:t>
            </a:r>
            <a:r>
              <a:rPr lang="en-US" sz="2000">
                <a:solidFill>
                  <a:schemeClr val="dk2"/>
                </a:solidFill>
                <a:latin typeface="Inter"/>
                <a:ea typeface="Inter"/>
                <a:cs typeface="Inter"/>
                <a:sym typeface="Inter"/>
              </a:rPr>
              <a:t>exported types’ layouts</a:t>
            </a:r>
            <a:r>
              <a:rPr lang="en-US" sz="2000">
                <a:solidFill>
                  <a:srgbClr val="3F3F3F"/>
                </a:solidFill>
                <a:latin typeface="Inter"/>
                <a:ea typeface="Inter"/>
                <a:cs typeface="Inter"/>
                <a:sym typeface="Inter"/>
              </a:rPr>
              <a:t> is </a:t>
            </a:r>
            <a:r>
              <a:rPr b="1" lang="en-US" sz="2000">
                <a:solidFill>
                  <a:srgbClr val="3F3F3F"/>
                </a:solidFill>
                <a:latin typeface="Inter"/>
                <a:ea typeface="Inter"/>
                <a:cs typeface="Inter"/>
                <a:sym typeface="Inter"/>
              </a:rPr>
              <a:t>undefined by Rust</a:t>
            </a:r>
            <a:endParaRPr sz="2000">
              <a:solidFill>
                <a:srgbClr val="3F3F3F"/>
              </a:solidFill>
              <a:latin typeface="Inter"/>
              <a:ea typeface="Inter"/>
              <a:cs typeface="Inter"/>
              <a:sym typeface="Inter"/>
            </a:endParaRPr>
          </a:p>
        </p:txBody>
      </p:sp>
      <p:sp>
        <p:nvSpPr>
          <p:cNvPr id="237" name="Google Shape;237;p26"/>
          <p:cNvSpPr txBox="1"/>
          <p:nvPr/>
        </p:nvSpPr>
        <p:spPr>
          <a:xfrm>
            <a:off x="5662275" y="6252000"/>
            <a:ext cx="6056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Inter"/>
                <a:ea typeface="Inter"/>
                <a:cs typeface="Inter"/>
                <a:sym typeface="Inter"/>
              </a:rPr>
              <a:t>*</a:t>
            </a:r>
            <a:r>
              <a:rPr lang="en-US" sz="1000">
                <a:latin typeface="Inter"/>
                <a:ea typeface="Inter"/>
                <a:cs typeface="Inter"/>
                <a:sym typeface="Inter"/>
              </a:rPr>
              <a:t>This is a somewhat controversial debate that I won’t discuss in detail in this brief presentation</a:t>
            </a:r>
            <a:endParaRPr sz="10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p:nvPr/>
        </p:nvSpPr>
        <p:spPr>
          <a:xfrm rot="-5400000">
            <a:off x="2432800" y="2345239"/>
            <a:ext cx="1530000" cy="4287300"/>
          </a:xfrm>
          <a:prstGeom prst="round2SameRect">
            <a:avLst>
              <a:gd fmla="val 9183"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rot="5400000">
            <a:off x="7475450" y="1591489"/>
            <a:ext cx="1530000" cy="5794800"/>
          </a:xfrm>
          <a:prstGeom prst="round2SameRect">
            <a:avLst>
              <a:gd fmla="val 8660"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46" name="Google Shape;246;p27"/>
          <p:cNvPicPr preferRelativeResize="0"/>
          <p:nvPr/>
        </p:nvPicPr>
        <p:blipFill>
          <a:blip r:embed="rId3">
            <a:alphaModFix/>
          </a:blip>
          <a:stretch>
            <a:fillRect/>
          </a:stretch>
        </p:blipFill>
        <p:spPr>
          <a:xfrm>
            <a:off x="9780326" y="1934027"/>
            <a:ext cx="1131925" cy="1251075"/>
          </a:xfrm>
          <a:prstGeom prst="rect">
            <a:avLst/>
          </a:prstGeom>
          <a:noFill/>
          <a:ln>
            <a:noFill/>
          </a:ln>
        </p:spPr>
      </p:pic>
      <p:sp>
        <p:nvSpPr>
          <p:cNvPr id="247" name="Google Shape;247;p27"/>
          <p:cNvSpPr txBox="1"/>
          <p:nvPr/>
        </p:nvSpPr>
        <p:spPr>
          <a:xfrm>
            <a:off x="1104500" y="1851539"/>
            <a:ext cx="8493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Solution: using the C ABI instead. We can resort to how it handles function calls and type layouts</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a:p>
            <a:pPr indent="0" lvl="0" marL="0" rtl="0" algn="ctr">
              <a:spcBef>
                <a:spcPts val="0"/>
              </a:spcBef>
              <a:spcAft>
                <a:spcPts val="0"/>
              </a:spcAft>
              <a:buNone/>
            </a:pPr>
            <a:r>
              <a:rPr lang="en-US" sz="2000">
                <a:solidFill>
                  <a:srgbClr val="3F3F3F"/>
                </a:solidFill>
                <a:latin typeface="Inter"/>
                <a:ea typeface="Inter"/>
                <a:cs typeface="Inter"/>
                <a:sym typeface="Inter"/>
              </a:rPr>
              <a:t>Basically, </a:t>
            </a:r>
            <a:r>
              <a:rPr b="1" lang="en-US" sz="2000">
                <a:solidFill>
                  <a:srgbClr val="3F3F3F"/>
                </a:solidFill>
                <a:latin typeface="Inter"/>
                <a:ea typeface="Inter"/>
                <a:cs typeface="Inter"/>
                <a:sym typeface="Inter"/>
              </a:rPr>
              <a:t>writing C with Rust</a:t>
            </a: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for the interface</a:t>
            </a:r>
            <a:endParaRPr b="1" sz="2000">
              <a:solidFill>
                <a:srgbClr val="3F3F3F"/>
              </a:solidFill>
              <a:latin typeface="Inter"/>
              <a:ea typeface="Inter"/>
              <a:cs typeface="Inter"/>
              <a:sym typeface="Inter"/>
            </a:endParaRPr>
          </a:p>
        </p:txBody>
      </p:sp>
      <p:sp>
        <p:nvSpPr>
          <p:cNvPr id="248" name="Google Shape;248;p27"/>
          <p:cNvSpPr txBox="1"/>
          <p:nvPr/>
        </p:nvSpPr>
        <p:spPr>
          <a:xfrm>
            <a:off x="1189962" y="3781278"/>
            <a:ext cx="402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an ideal world</a:t>
            </a:r>
            <a:endParaRPr i="1" sz="1500">
              <a:solidFill>
                <a:srgbClr val="3F3F3F"/>
              </a:solidFill>
              <a:latin typeface="Inter"/>
              <a:ea typeface="Inter"/>
              <a:cs typeface="Inter"/>
              <a:sym typeface="Inter"/>
            </a:endParaRPr>
          </a:p>
        </p:txBody>
      </p:sp>
      <p:sp>
        <p:nvSpPr>
          <p:cNvPr id="249" name="Google Shape;249;p27"/>
          <p:cNvSpPr txBox="1"/>
          <p:nvPr/>
        </p:nvSpPr>
        <p:spPr>
          <a:xfrm>
            <a:off x="1104500" y="5710239"/>
            <a:ext cx="1003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Good news is that Rust’s abstractions have made it an easier and safer job so far</a:t>
            </a:r>
            <a:endParaRPr/>
          </a:p>
        </p:txBody>
      </p:sp>
      <p:sp>
        <p:nvSpPr>
          <p:cNvPr id="250" name="Google Shape;250;p27"/>
          <p:cNvSpPr txBox="1"/>
          <p:nvPr/>
        </p:nvSpPr>
        <p:spPr>
          <a:xfrm>
            <a:off x="5759150" y="3781278"/>
            <a:ext cx="496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the real, dream-shattering world</a:t>
            </a:r>
            <a:endParaRPr i="1" sz="1500">
              <a:solidFill>
                <a:srgbClr val="3F3F3F"/>
              </a:solidFill>
              <a:latin typeface="Inter"/>
              <a:ea typeface="Inter"/>
              <a:cs typeface="Inter"/>
              <a:sym typeface="Inter"/>
            </a:endParaRPr>
          </a:p>
        </p:txBody>
      </p:sp>
      <p:pic>
        <p:nvPicPr>
          <p:cNvPr id="251" name="Google Shape;251;p27"/>
          <p:cNvPicPr preferRelativeResize="0"/>
          <p:nvPr/>
        </p:nvPicPr>
        <p:blipFill>
          <a:blip r:embed="rId4">
            <a:alphaModFix/>
          </a:blip>
          <a:stretch>
            <a:fillRect/>
          </a:stretch>
        </p:blipFill>
        <p:spPr>
          <a:xfrm>
            <a:off x="5588750" y="4163239"/>
            <a:ext cx="5303400" cy="958500"/>
          </a:xfrm>
          <a:prstGeom prst="roundRect">
            <a:avLst>
              <a:gd fmla="val 10185" name="adj"/>
            </a:avLst>
          </a:prstGeom>
          <a:noFill/>
          <a:ln>
            <a:noFill/>
          </a:ln>
        </p:spPr>
      </p:pic>
      <p:pic>
        <p:nvPicPr>
          <p:cNvPr id="252" name="Google Shape;252;p27"/>
          <p:cNvPicPr preferRelativeResize="0"/>
          <p:nvPr/>
        </p:nvPicPr>
        <p:blipFill>
          <a:blip r:embed="rId5">
            <a:alphaModFix/>
          </a:blip>
          <a:stretch>
            <a:fillRect/>
          </a:stretch>
        </p:blipFill>
        <p:spPr>
          <a:xfrm>
            <a:off x="1438000" y="4163239"/>
            <a:ext cx="3519600" cy="958500"/>
          </a:xfrm>
          <a:prstGeom prst="roundRect">
            <a:avLst>
              <a:gd fmla="val 13372"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7586012" y="3821863"/>
            <a:ext cx="3210224" cy="2116977"/>
          </a:xfrm>
          <a:prstGeom prst="rect">
            <a:avLst/>
          </a:prstGeom>
          <a:noFill/>
          <a:ln>
            <a:noFill/>
          </a:ln>
        </p:spPr>
      </p:pic>
      <p:pic>
        <p:nvPicPr>
          <p:cNvPr id="259" name="Google Shape;259;p28"/>
          <p:cNvPicPr preferRelativeResize="0"/>
          <p:nvPr/>
        </p:nvPicPr>
        <p:blipFill>
          <a:blip r:embed="rId4">
            <a:alphaModFix/>
          </a:blip>
          <a:stretch>
            <a:fillRect/>
          </a:stretch>
        </p:blipFill>
        <p:spPr>
          <a:xfrm>
            <a:off x="847345" y="5449555"/>
            <a:ext cx="2469000" cy="268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60" name="Google Shape;260;p28"/>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The results</a:t>
            </a:r>
            <a:endParaRPr b="1">
              <a:latin typeface="Inter"/>
              <a:ea typeface="Inter"/>
              <a:cs typeface="Inter"/>
              <a:sym typeface="Inter"/>
            </a:endParaRPr>
          </a:p>
        </p:txBody>
      </p:sp>
      <p:sp>
        <p:nvSpPr>
          <p:cNvPr id="261" name="Google Shape;261;p28"/>
          <p:cNvSpPr txBox="1"/>
          <p:nvPr/>
        </p:nvSpPr>
        <p:spPr>
          <a:xfrm>
            <a:off x="585200" y="1643125"/>
            <a:ext cx="108831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It works!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Still not in production, though</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p:txBody>
      </p:sp>
      <p:sp>
        <p:nvSpPr>
          <p:cNvPr id="262" name="Google Shape;262;p28"/>
          <p:cNvSpPr txBox="1"/>
          <p:nvPr/>
        </p:nvSpPr>
        <p:spPr>
          <a:xfrm>
            <a:off x="1557825" y="2879588"/>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2"/>
                </a:solidFill>
                <a:latin typeface="Inter"/>
                <a:ea typeface="Inter"/>
                <a:cs typeface="Inter"/>
                <a:sym typeface="Inter"/>
              </a:rPr>
              <a:t>Contributed</a:t>
            </a:r>
            <a:r>
              <a:rPr lang="en-US" sz="2000">
                <a:solidFill>
                  <a:schemeClr val="dk2"/>
                </a:solidFill>
                <a:latin typeface="Inter"/>
                <a:ea typeface="Inter"/>
                <a:cs typeface="Inter"/>
                <a:sym typeface="Inter"/>
              </a:rPr>
              <a:t> to many other upstream projects</a:t>
            </a:r>
            <a:endParaRPr/>
          </a:p>
        </p:txBody>
      </p:sp>
      <p:sp>
        <p:nvSpPr>
          <p:cNvPr id="263" name="Google Shape;263;p28"/>
          <p:cNvSpPr txBox="1"/>
          <p:nvPr/>
        </p:nvSpPr>
        <p:spPr>
          <a:xfrm>
            <a:off x="7326025" y="2879600"/>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2"/>
                </a:solidFill>
                <a:latin typeface="Inter"/>
                <a:ea typeface="Inter"/>
                <a:cs typeface="Inter"/>
                <a:sym typeface="Inter"/>
              </a:rPr>
              <a:t>Managed to make Tremor…</a:t>
            </a:r>
            <a:endParaRPr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~35% slower</a:t>
            </a:r>
            <a:r>
              <a:rPr lang="en-US" sz="2000">
                <a:solidFill>
                  <a:schemeClr val="dk2"/>
                </a:solidFill>
                <a:latin typeface="Inter"/>
                <a:ea typeface="Inter"/>
                <a:cs typeface="Inter"/>
                <a:sym typeface="Inter"/>
              </a:rPr>
              <a:t> :D</a:t>
            </a:r>
            <a:endParaRPr/>
          </a:p>
        </p:txBody>
      </p:sp>
      <p:pic>
        <p:nvPicPr>
          <p:cNvPr id="264" name="Google Shape;264;p28"/>
          <p:cNvPicPr preferRelativeResize="0"/>
          <p:nvPr/>
        </p:nvPicPr>
        <p:blipFill>
          <a:blip r:embed="rId5">
            <a:alphaModFix/>
          </a:blip>
          <a:stretch>
            <a:fillRect/>
          </a:stretch>
        </p:blipFill>
        <p:spPr>
          <a:xfrm>
            <a:off x="1217409" y="4004063"/>
            <a:ext cx="4221000" cy="492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5" name="Google Shape;265;p28"/>
          <p:cNvPicPr preferRelativeResize="0"/>
          <p:nvPr/>
        </p:nvPicPr>
        <p:blipFill>
          <a:blip r:embed="rId6">
            <a:alphaModFix/>
          </a:blip>
          <a:stretch>
            <a:fillRect/>
          </a:stretch>
        </p:blipFill>
        <p:spPr>
          <a:xfrm>
            <a:off x="3045437" y="4442373"/>
            <a:ext cx="3003000" cy="3390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6" name="Google Shape;266;p28"/>
          <p:cNvPicPr preferRelativeResize="0"/>
          <p:nvPr/>
        </p:nvPicPr>
        <p:blipFill>
          <a:blip r:embed="rId7">
            <a:alphaModFix/>
          </a:blip>
          <a:stretch>
            <a:fillRect/>
          </a:stretch>
        </p:blipFill>
        <p:spPr>
          <a:xfrm>
            <a:off x="797412" y="4346111"/>
            <a:ext cx="2782500" cy="364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7" name="Google Shape;267;p28"/>
          <p:cNvPicPr preferRelativeResize="0"/>
          <p:nvPr/>
        </p:nvPicPr>
        <p:blipFill>
          <a:blip r:embed="rId8">
            <a:alphaModFix/>
          </a:blip>
          <a:stretch>
            <a:fillRect/>
          </a:stretch>
        </p:blipFill>
        <p:spPr>
          <a:xfrm>
            <a:off x="1399490" y="5002475"/>
            <a:ext cx="4039200" cy="514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8" name="Google Shape;268;p28"/>
          <p:cNvPicPr preferRelativeResize="0"/>
          <p:nvPr/>
        </p:nvPicPr>
        <p:blipFill>
          <a:blip r:embed="rId9">
            <a:alphaModFix/>
          </a:blip>
          <a:stretch>
            <a:fillRect/>
          </a:stretch>
        </p:blipFill>
        <p:spPr>
          <a:xfrm>
            <a:off x="1502979" y="4645139"/>
            <a:ext cx="36501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9" name="Google Shape;269;p28"/>
          <p:cNvPicPr preferRelativeResize="0"/>
          <p:nvPr/>
        </p:nvPicPr>
        <p:blipFill>
          <a:blip r:embed="rId10">
            <a:alphaModFix/>
          </a:blip>
          <a:stretch>
            <a:fillRect/>
          </a:stretch>
        </p:blipFill>
        <p:spPr>
          <a:xfrm>
            <a:off x="2216811" y="5370657"/>
            <a:ext cx="34623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0" name="Google Shape;270;p28"/>
          <p:cNvPicPr preferRelativeResize="0"/>
          <p:nvPr/>
        </p:nvPicPr>
        <p:blipFill rotWithShape="1">
          <a:blip r:embed="rId11">
            <a:alphaModFix/>
          </a:blip>
          <a:srcRect b="0" l="31868" r="40211" t="83395"/>
          <a:stretch/>
        </p:blipFill>
        <p:spPr>
          <a:xfrm>
            <a:off x="7677850" y="5938850"/>
            <a:ext cx="1500900" cy="207000"/>
          </a:xfrm>
          <a:prstGeom prst="roundRect">
            <a:avLst>
              <a:gd fmla="val 28361" name="adj"/>
            </a:avLst>
          </a:prstGeom>
          <a:noFill/>
          <a:ln>
            <a:noFill/>
          </a:ln>
        </p:spPr>
      </p:pic>
      <p:pic>
        <p:nvPicPr>
          <p:cNvPr id="271" name="Google Shape;271;p28"/>
          <p:cNvPicPr preferRelativeResize="0"/>
          <p:nvPr/>
        </p:nvPicPr>
        <p:blipFill rotWithShape="1">
          <a:blip r:embed="rId12">
            <a:alphaModFix/>
          </a:blip>
          <a:srcRect b="0" l="33366" r="37400" t="83108"/>
          <a:stretch/>
        </p:blipFill>
        <p:spPr>
          <a:xfrm>
            <a:off x="9228197" y="5938700"/>
            <a:ext cx="1500900" cy="207300"/>
          </a:xfrm>
          <a:prstGeom prst="roundRect">
            <a:avLst>
              <a:gd fmla="val 37519" name="adj"/>
            </a:avLst>
          </a:prstGeom>
          <a:noFill/>
          <a:ln>
            <a:noFill/>
          </a:ln>
        </p:spPr>
      </p:pic>
      <p:sp>
        <p:nvSpPr>
          <p:cNvPr id="272" name="Google Shape;272;p28"/>
          <p:cNvSpPr txBox="1"/>
          <p:nvPr/>
        </p:nvSpPr>
        <p:spPr>
          <a:xfrm>
            <a:off x="771745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Before PDK</a:t>
            </a:r>
            <a:endParaRPr b="1" sz="1000">
              <a:solidFill>
                <a:srgbClr val="3F3F3F"/>
              </a:solidFill>
              <a:latin typeface="Inter"/>
              <a:ea typeface="Inter"/>
              <a:cs typeface="Inter"/>
              <a:sym typeface="Inter"/>
            </a:endParaRPr>
          </a:p>
        </p:txBody>
      </p:sp>
      <p:sp>
        <p:nvSpPr>
          <p:cNvPr id="273" name="Google Shape;273;p28"/>
          <p:cNvSpPr txBox="1"/>
          <p:nvPr/>
        </p:nvSpPr>
        <p:spPr>
          <a:xfrm>
            <a:off x="926780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After</a:t>
            </a:r>
            <a:r>
              <a:rPr b="1" lang="en-US" sz="1000">
                <a:solidFill>
                  <a:srgbClr val="3F3F3F"/>
                </a:solidFill>
                <a:latin typeface="Inter"/>
                <a:ea typeface="Inter"/>
                <a:cs typeface="Inter"/>
                <a:sym typeface="Inter"/>
              </a:rPr>
              <a:t> PDK</a:t>
            </a:r>
            <a:endParaRPr b="1" sz="1000">
              <a:solidFill>
                <a:srgbClr val="3F3F3F"/>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next?</a:t>
            </a:r>
            <a:endParaRPr b="1">
              <a:latin typeface="Inter"/>
              <a:ea typeface="Inter"/>
              <a:cs typeface="Inter"/>
              <a:sym typeface="Inter"/>
            </a:endParaRPr>
          </a:p>
        </p:txBody>
      </p:sp>
      <p:sp>
        <p:nvSpPr>
          <p:cNvPr id="280" name="Google Shape;280;p29"/>
          <p:cNvSpPr txBox="1"/>
          <p:nvPr/>
        </p:nvSpPr>
        <p:spPr>
          <a:xfrm>
            <a:off x="585200" y="1643125"/>
            <a:ext cx="10883100" cy="14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You can continue contributing</a:t>
            </a:r>
            <a:r>
              <a:rPr lang="en-US" sz="2000">
                <a:solidFill>
                  <a:srgbClr val="3F3F3F"/>
                </a:solidFill>
                <a:latin typeface="Inter"/>
                <a:ea typeface="Inter"/>
                <a:cs typeface="Inter"/>
                <a:sym typeface="Inter"/>
              </a:rPr>
              <a:t> to the project, it's open source!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Personally not done yet</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Benchmarks, tests, getting ready for deployment, polishing</a:t>
            </a:r>
            <a:endParaRPr sz="2000">
              <a:solidFill>
                <a:srgbClr val="3F3F3F"/>
              </a:solidFill>
              <a:latin typeface="Inter"/>
              <a:ea typeface="Inter"/>
              <a:cs typeface="Inter"/>
              <a:sym typeface="Inter"/>
            </a:endParaRPr>
          </a:p>
        </p:txBody>
      </p:sp>
      <p:pic>
        <p:nvPicPr>
          <p:cNvPr id="281" name="Google Shape;281;p29"/>
          <p:cNvPicPr preferRelativeResize="0"/>
          <p:nvPr/>
        </p:nvPicPr>
        <p:blipFill>
          <a:blip r:embed="rId3">
            <a:alphaModFix/>
          </a:blip>
          <a:stretch>
            <a:fillRect/>
          </a:stretch>
        </p:blipFill>
        <p:spPr>
          <a:xfrm>
            <a:off x="1001900" y="3835525"/>
            <a:ext cx="4149024" cy="2333824"/>
          </a:xfrm>
          <a:prstGeom prst="rect">
            <a:avLst/>
          </a:prstGeom>
          <a:noFill/>
          <a:ln>
            <a:noFill/>
          </a:ln>
        </p:spPr>
      </p:pic>
      <p:sp>
        <p:nvSpPr>
          <p:cNvPr id="282" name="Google Shape;282;p29"/>
          <p:cNvSpPr txBox="1"/>
          <p:nvPr/>
        </p:nvSpPr>
        <p:spPr>
          <a:xfrm>
            <a:off x="2416150" y="6169350"/>
            <a:ext cx="112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nter"/>
                <a:ea typeface="Inter"/>
                <a:cs typeface="Inter"/>
                <a:sym typeface="Inter"/>
              </a:rPr>
              <a:t>(it </a:t>
            </a:r>
            <a:r>
              <a:rPr lang="en-US">
                <a:latin typeface="Inter"/>
                <a:ea typeface="Inter"/>
                <a:cs typeface="Inter"/>
                <a:sym typeface="Inter"/>
              </a:rPr>
              <a:t>works</a:t>
            </a:r>
            <a:r>
              <a:rPr lang="en-US">
                <a:latin typeface="Inter"/>
                <a:ea typeface="Inter"/>
                <a:cs typeface="Inter"/>
                <a:sym typeface="Inter"/>
              </a:rPr>
              <a:t>)</a:t>
            </a:r>
            <a:endParaRPr>
              <a:latin typeface="Inter"/>
              <a:ea typeface="Inter"/>
              <a:cs typeface="Inter"/>
              <a:sym typeface="Inter"/>
            </a:endParaRPr>
          </a:p>
        </p:txBody>
      </p:sp>
      <p:pic>
        <p:nvPicPr>
          <p:cNvPr id="283" name="Google Shape;283;p29"/>
          <p:cNvPicPr preferRelativeResize="0"/>
          <p:nvPr/>
        </p:nvPicPr>
        <p:blipFill>
          <a:blip r:embed="rId4">
            <a:alphaModFix/>
          </a:blip>
          <a:stretch>
            <a:fillRect/>
          </a:stretch>
        </p:blipFill>
        <p:spPr>
          <a:xfrm>
            <a:off x="7665838" y="3835525"/>
            <a:ext cx="3524249" cy="2333826"/>
          </a:xfrm>
          <a:prstGeom prst="rect">
            <a:avLst/>
          </a:prstGeom>
          <a:noFill/>
          <a:ln>
            <a:noFill/>
          </a:ln>
        </p:spPr>
      </p:pic>
      <p:cxnSp>
        <p:nvCxnSpPr>
          <p:cNvPr id="284" name="Google Shape;284;p29"/>
          <p:cNvCxnSpPr/>
          <p:nvPr/>
        </p:nvCxnSpPr>
        <p:spPr>
          <a:xfrm>
            <a:off x="5772363" y="5002425"/>
            <a:ext cx="1272000" cy="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p:nvPr/>
        </p:nvSpPr>
        <p:spPr>
          <a:xfrm>
            <a:off x="4630275" y="5690400"/>
            <a:ext cx="3037800" cy="765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Eventually you arrive to something good enough</a:t>
            </a:r>
            <a:endParaRPr sz="1100"/>
          </a:p>
        </p:txBody>
      </p:sp>
      <p:sp>
        <p:nvSpPr>
          <p:cNvPr id="291" name="Google Shape;291;p30"/>
          <p:cNvSpPr/>
          <p:nvPr/>
        </p:nvSpPr>
        <p:spPr>
          <a:xfrm>
            <a:off x="2043825" y="3120675"/>
            <a:ext cx="2631000" cy="9687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Fail catastrophically, look for new idea</a:t>
            </a:r>
            <a:endParaRPr/>
          </a:p>
        </p:txBody>
      </p:sp>
      <p:sp>
        <p:nvSpPr>
          <p:cNvPr id="292" name="Google Shape;292;p30"/>
          <p:cNvSpPr/>
          <p:nvPr/>
        </p:nvSpPr>
        <p:spPr>
          <a:xfrm>
            <a:off x="4978875" y="4127875"/>
            <a:ext cx="23406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Start developing on the codebase</a:t>
            </a:r>
            <a:endParaRPr/>
          </a:p>
        </p:txBody>
      </p:sp>
      <p:sp>
        <p:nvSpPr>
          <p:cNvPr id="293" name="Google Shape;293;p30"/>
          <p:cNvSpPr/>
          <p:nvPr/>
        </p:nvSpPr>
        <p:spPr>
          <a:xfrm>
            <a:off x="7668075" y="3128325"/>
            <a:ext cx="24801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Implement smaller, self-contained experiments</a:t>
            </a:r>
            <a:endParaRPr/>
          </a:p>
        </p:txBody>
      </p:sp>
      <p:sp>
        <p:nvSpPr>
          <p:cNvPr id="294" name="Google Shape;294;p30"/>
          <p:cNvSpPr/>
          <p:nvPr/>
        </p:nvSpPr>
        <p:spPr>
          <a:xfrm>
            <a:off x="4978875" y="2121150"/>
            <a:ext cx="2340600" cy="9687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Learn as much as possible</a:t>
            </a:r>
            <a:endParaRPr/>
          </a:p>
        </p:txBody>
      </p:sp>
      <p:sp>
        <p:nvSpPr>
          <p:cNvPr id="295" name="Google Shape;295;p3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My progress</a:t>
            </a:r>
            <a:endParaRPr b="1">
              <a:latin typeface="Inter"/>
              <a:ea typeface="Inter"/>
              <a:cs typeface="Inter"/>
              <a:sym typeface="Inter"/>
            </a:endParaRPr>
          </a:p>
        </p:txBody>
      </p:sp>
      <p:cxnSp>
        <p:nvCxnSpPr>
          <p:cNvPr id="296" name="Google Shape;296;p30"/>
          <p:cNvCxnSpPr>
            <a:stCxn id="294" idx="3"/>
            <a:endCxn id="293" idx="0"/>
          </p:cNvCxnSpPr>
          <p:nvPr/>
        </p:nvCxnSpPr>
        <p:spPr>
          <a:xfrm>
            <a:off x="7319475" y="2605500"/>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30"/>
          <p:cNvCxnSpPr>
            <a:stCxn id="293" idx="2"/>
            <a:endCxn id="292" idx="3"/>
          </p:cNvCxnSpPr>
          <p:nvPr/>
        </p:nvCxnSpPr>
        <p:spPr>
          <a:xfrm flipH="1">
            <a:off x="7319325" y="4081725"/>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8" name="Google Shape;298;p30"/>
          <p:cNvCxnSpPr>
            <a:stCxn id="292" idx="1"/>
            <a:endCxn id="291" idx="2"/>
          </p:cNvCxnSpPr>
          <p:nvPr/>
        </p:nvCxnSpPr>
        <p:spPr>
          <a:xfrm rot="10800000">
            <a:off x="3359175" y="40894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30"/>
          <p:cNvCxnSpPr>
            <a:stCxn id="291" idx="0"/>
            <a:endCxn id="294" idx="1"/>
          </p:cNvCxnSpPr>
          <p:nvPr/>
        </p:nvCxnSpPr>
        <p:spPr>
          <a:xfrm flipH="1" rot="10800000">
            <a:off x="3359325" y="26055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300" name="Google Shape;300;p30"/>
          <p:cNvCxnSpPr>
            <a:stCxn id="292" idx="2"/>
            <a:endCxn id="290" idx="0"/>
          </p:cNvCxnSpPr>
          <p:nvPr/>
        </p:nvCxnSpPr>
        <p:spPr>
          <a:xfrm>
            <a:off x="6149175" y="5081275"/>
            <a:ext cx="0" cy="6090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30"/>
          <p:cNvCxnSpPr>
            <a:endCxn id="294" idx="0"/>
          </p:cNvCxnSpPr>
          <p:nvPr/>
        </p:nvCxnSpPr>
        <p:spPr>
          <a:xfrm>
            <a:off x="6149175" y="1539750"/>
            <a:ext cx="0" cy="5814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30"/>
          <p:cNvSpPr txBox="1"/>
          <p:nvPr/>
        </p:nvSpPr>
        <p:spPr>
          <a:xfrm>
            <a:off x="6149175" y="5152413"/>
            <a:ext cx="5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303" name="Google Shape;303;p30"/>
          <p:cNvSpPr txBox="1"/>
          <p:nvPr/>
        </p:nvSpPr>
        <p:spPr>
          <a:xfrm>
            <a:off x="6216125" y="1564975"/>
            <a:ext cx="7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Start</a:t>
            </a:r>
            <a:endParaRPr>
              <a:solidFill>
                <a:srgbClr val="3F3F3F"/>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 I learned</a:t>
            </a:r>
            <a:endParaRPr b="1">
              <a:latin typeface="Inter"/>
              <a:ea typeface="Inter"/>
              <a:cs typeface="Inter"/>
              <a:sym typeface="Inter"/>
            </a:endParaRPr>
          </a:p>
        </p:txBody>
      </p:sp>
      <p:sp>
        <p:nvSpPr>
          <p:cNvPr id="310" name="Google Shape;310;p31"/>
          <p:cNvSpPr txBox="1"/>
          <p:nvPr/>
        </p:nvSpPr>
        <p:spPr>
          <a:xfrm>
            <a:off x="585200" y="1643125"/>
            <a:ext cx="11036100" cy="485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 Note-taking</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u="sng">
                <a:solidFill>
                  <a:schemeClr val="hlink"/>
                </a:solidFill>
                <a:latin typeface="Inter"/>
                <a:ea typeface="Inter"/>
                <a:cs typeface="Inter"/>
                <a:sym typeface="Inter"/>
                <a:hlinkClick r:id="rId3"/>
              </a:rPr>
              <a:t>https://nullderef.com/series/rust-plugins/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 Organizing myself</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Kanban, issues, PRs</a:t>
            </a:r>
            <a:endParaRPr sz="2000">
              <a:solidFill>
                <a:srgbClr val="3F3F3F"/>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ctr">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 Researching on my own</a:t>
            </a:r>
            <a:endParaRPr b="1" sz="2000">
              <a:solidFill>
                <a:srgbClr val="3F3F3F"/>
              </a:solidFill>
              <a:latin typeface="Inter"/>
              <a:ea typeface="Inter"/>
              <a:cs typeface="Inter"/>
              <a:sym typeface="Inter"/>
            </a:endParaRPr>
          </a:p>
          <a:p>
            <a:pPr indent="0" lvl="0" marL="0" rtl="0" algn="ctr">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About dynamic loading, ABI stability, etc</a:t>
            </a:r>
            <a:endParaRPr sz="2000">
              <a:solidFill>
                <a:srgbClr val="3F3F3F"/>
              </a:solidFill>
              <a:latin typeface="Inter"/>
              <a:ea typeface="Inter"/>
              <a:cs typeface="Inter"/>
              <a:sym typeface="Inter"/>
            </a:endParaRPr>
          </a:p>
          <a:p>
            <a:pPr indent="0" lvl="0" marL="0" rtl="0" algn="ctr">
              <a:spcBef>
                <a:spcPts val="0"/>
              </a:spcBef>
              <a:spcAft>
                <a:spcPts val="0"/>
              </a:spcAft>
              <a:buClr>
                <a:srgbClr val="2EB6CF"/>
              </a:buClr>
              <a:buSzPts val="2000"/>
              <a:buFont typeface="Noto Sans Symbols"/>
              <a:buNone/>
            </a:pPr>
            <a:r>
              <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 Rust in depth</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Lots of prototypes &amp; the final implementation</a:t>
            </a:r>
            <a:endParaRPr sz="2000">
              <a:solidFill>
                <a:srgbClr val="3F3F3F"/>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Tips</a:t>
            </a:r>
            <a:endParaRPr b="1">
              <a:latin typeface="Inter"/>
              <a:ea typeface="Inter"/>
              <a:cs typeface="Inter"/>
              <a:sym typeface="Inter"/>
            </a:endParaRPr>
          </a:p>
        </p:txBody>
      </p:sp>
      <p:sp>
        <p:nvSpPr>
          <p:cNvPr id="317" name="Google Shape;317;p32"/>
          <p:cNvSpPr txBox="1"/>
          <p:nvPr/>
        </p:nvSpPr>
        <p:spPr>
          <a:xfrm>
            <a:off x="1146150" y="1633550"/>
            <a:ext cx="9899700" cy="485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#1 You're going to get things wrong</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100%. Prepare for failure and learn from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#2 Make some rough plans of what you’ll do</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But don’t get overwhelmed if they aren’t going as you expected</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#3 Take good notes of your progress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Avoids forgetting things, helps explain others, and re-organizes your thoughts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#4 Take advantage of your mentors</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They're there for you, and want you to succeed</a:t>
            </a:r>
            <a:endParaRPr sz="2000">
              <a:solidFill>
                <a:srgbClr val="3F3F3F"/>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3"/>
          <p:cNvPicPr preferRelativeResize="0"/>
          <p:nvPr/>
        </p:nvPicPr>
        <p:blipFill>
          <a:blip r:embed="rId3">
            <a:alphaModFix/>
          </a:blip>
          <a:stretch>
            <a:fillRect/>
          </a:stretch>
        </p:blipFill>
        <p:spPr>
          <a:xfrm>
            <a:off x="1337502" y="4120675"/>
            <a:ext cx="2094701" cy="2094701"/>
          </a:xfrm>
          <a:prstGeom prst="rect">
            <a:avLst/>
          </a:prstGeom>
          <a:noFill/>
          <a:ln>
            <a:noFill/>
          </a:ln>
        </p:spPr>
      </p:pic>
      <p:pic>
        <p:nvPicPr>
          <p:cNvPr id="324" name="Google Shape;324;p33"/>
          <p:cNvPicPr preferRelativeResize="0"/>
          <p:nvPr/>
        </p:nvPicPr>
        <p:blipFill>
          <a:blip r:embed="rId4">
            <a:alphaModFix/>
          </a:blip>
          <a:stretch>
            <a:fillRect/>
          </a:stretch>
        </p:blipFill>
        <p:spPr>
          <a:xfrm>
            <a:off x="8759800" y="4120675"/>
            <a:ext cx="2094700" cy="2094700"/>
          </a:xfrm>
          <a:prstGeom prst="rect">
            <a:avLst/>
          </a:prstGeom>
          <a:noFill/>
          <a:ln>
            <a:noFill/>
          </a:ln>
        </p:spPr>
      </p:pic>
      <p:pic>
        <p:nvPicPr>
          <p:cNvPr id="325" name="Google Shape;325;p33"/>
          <p:cNvPicPr preferRelativeResize="0"/>
          <p:nvPr/>
        </p:nvPicPr>
        <p:blipFill>
          <a:blip r:embed="rId5">
            <a:alphaModFix/>
          </a:blip>
          <a:stretch>
            <a:fillRect/>
          </a:stretch>
        </p:blipFill>
        <p:spPr>
          <a:xfrm>
            <a:off x="5048650" y="4135425"/>
            <a:ext cx="2094700" cy="2065190"/>
          </a:xfrm>
          <a:prstGeom prst="rect">
            <a:avLst/>
          </a:prstGeom>
          <a:noFill/>
          <a:ln>
            <a:noFill/>
          </a:ln>
        </p:spPr>
      </p:pic>
      <p:sp>
        <p:nvSpPr>
          <p:cNvPr id="326" name="Google Shape;326;p3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Thanks to…</a:t>
            </a:r>
            <a:endParaRPr b="1">
              <a:latin typeface="Inter"/>
              <a:ea typeface="Inter"/>
              <a:cs typeface="Inter"/>
              <a:sym typeface="Inter"/>
            </a:endParaRPr>
          </a:p>
        </p:txBody>
      </p:sp>
      <p:sp>
        <p:nvSpPr>
          <p:cNvPr id="327" name="Google Shape;327;p33"/>
          <p:cNvSpPr txBox="1"/>
          <p:nvPr/>
        </p:nvSpPr>
        <p:spPr>
          <a:xfrm>
            <a:off x="1146150" y="1930075"/>
            <a:ext cx="9899700" cy="165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Rust open source community</a:t>
            </a:r>
            <a:r>
              <a:rPr lang="en-US" sz="2000">
                <a:solidFill>
                  <a:srgbClr val="3F3F3F"/>
                </a:solidFill>
                <a:latin typeface="Inter"/>
                <a:ea typeface="Inter"/>
                <a:cs typeface="Inter"/>
                <a:sym typeface="Inter"/>
              </a:rPr>
              <a:t> for the help</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All the </a:t>
            </a:r>
            <a:r>
              <a:rPr b="1" lang="en-US" sz="2000">
                <a:solidFill>
                  <a:srgbClr val="3F3F3F"/>
                </a:solidFill>
                <a:latin typeface="Inter"/>
                <a:ea typeface="Inter"/>
                <a:cs typeface="Inter"/>
                <a:sym typeface="Inter"/>
              </a:rPr>
              <a:t>Tremorites</a:t>
            </a:r>
            <a:r>
              <a:rPr lang="en-US" sz="2000">
                <a:solidFill>
                  <a:srgbClr val="3F3F3F"/>
                </a:solidFill>
                <a:latin typeface="Inter"/>
                <a:ea typeface="Inter"/>
                <a:cs typeface="Inter"/>
                <a:sym typeface="Inter"/>
              </a:rPr>
              <a:t> out there for bearing with me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Linux Foundation</a:t>
            </a:r>
            <a:r>
              <a:rPr lang="en-US" sz="2000">
                <a:solidFill>
                  <a:srgbClr val="3F3F3F"/>
                </a:solidFill>
                <a:latin typeface="Inter"/>
                <a:ea typeface="Inter"/>
                <a:cs typeface="Inter"/>
                <a:sym typeface="Inter"/>
              </a:rPr>
              <a:t> for making this possible</a:t>
            </a:r>
            <a:endParaRPr sz="2000">
              <a:solidFill>
                <a:srgbClr val="3F3F3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idx="4294967295" type="ctrTitle"/>
          </p:nvPr>
        </p:nvSpPr>
        <p:spPr>
          <a:xfrm>
            <a:off x="586850" y="1983300"/>
            <a:ext cx="5553900" cy="30669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Arial"/>
              <a:buNone/>
            </a:pPr>
            <a:r>
              <a:rPr lang="en-US" sz="5400">
                <a:latin typeface="Inter"/>
                <a:ea typeface="Inter"/>
                <a:cs typeface="Inter"/>
                <a:sym typeface="Inter"/>
              </a:rPr>
              <a:t>Choosing the path of pain:</a:t>
            </a:r>
            <a:endParaRPr sz="5400">
              <a:latin typeface="Inter"/>
              <a:ea typeface="Inter"/>
              <a:cs typeface="Inter"/>
              <a:sym typeface="Inter"/>
            </a:endParaRPr>
          </a:p>
          <a:p>
            <a:pPr indent="0" lvl="0" marL="0" marR="0" rtl="0" algn="l">
              <a:lnSpc>
                <a:spcPct val="90000"/>
              </a:lnSpc>
              <a:spcBef>
                <a:spcPts val="0"/>
              </a:spcBef>
              <a:spcAft>
                <a:spcPts val="0"/>
              </a:spcAft>
              <a:buClr>
                <a:schemeClr val="lt1"/>
              </a:buClr>
              <a:buSzPts val="5400"/>
              <a:buFont typeface="Arial"/>
              <a:buNone/>
            </a:pPr>
            <a:r>
              <a:rPr b="1" lang="en-US" sz="5400">
                <a:latin typeface="Inter"/>
                <a:ea typeface="Inter"/>
                <a:cs typeface="Inter"/>
                <a:sym typeface="Inter"/>
              </a:rPr>
              <a:t>A Plugin System in Rust</a:t>
            </a:r>
            <a:endParaRPr b="1" i="0" sz="5400" u="none" cap="none" strike="noStrike">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585188" y="326913"/>
            <a:ext cx="6196553" cy="715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About myself</a:t>
            </a:r>
            <a:endParaRPr b="1">
              <a:latin typeface="Inter"/>
              <a:ea typeface="Inter"/>
              <a:cs typeface="Inter"/>
              <a:sym typeface="Inter"/>
            </a:endParaRPr>
          </a:p>
        </p:txBody>
      </p:sp>
      <p:pic>
        <p:nvPicPr>
          <p:cNvPr id="113" name="Google Shape;113;p18"/>
          <p:cNvPicPr preferRelativeResize="0"/>
          <p:nvPr/>
        </p:nvPicPr>
        <p:blipFill>
          <a:blip r:embed="rId3">
            <a:alphaModFix/>
          </a:blip>
          <a:stretch>
            <a:fillRect/>
          </a:stretch>
        </p:blipFill>
        <p:spPr>
          <a:xfrm>
            <a:off x="2029512" y="2629463"/>
            <a:ext cx="2563374" cy="2563374"/>
          </a:xfrm>
          <a:prstGeom prst="rect">
            <a:avLst/>
          </a:prstGeom>
          <a:noFill/>
          <a:ln>
            <a:noFill/>
          </a:ln>
        </p:spPr>
      </p:pic>
      <p:sp>
        <p:nvSpPr>
          <p:cNvPr id="114" name="Google Shape;114;p18"/>
          <p:cNvSpPr txBox="1"/>
          <p:nvPr/>
        </p:nvSpPr>
        <p:spPr>
          <a:xfrm>
            <a:off x="1972137" y="5192825"/>
            <a:ext cx="152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900">
                <a:latin typeface="Inter"/>
                <a:ea typeface="Inter"/>
                <a:cs typeface="Inter"/>
                <a:sym typeface="Inter"/>
              </a:rPr>
              <a:t>📍 </a:t>
            </a:r>
            <a:r>
              <a:rPr i="1" lang="en-US" sz="900">
                <a:latin typeface="Inter"/>
                <a:ea typeface="Inter"/>
                <a:cs typeface="Inter"/>
                <a:sym typeface="Inter"/>
              </a:rPr>
              <a:t>Dolomites, The Alps</a:t>
            </a:r>
            <a:endParaRPr i="1" sz="900">
              <a:latin typeface="Inter"/>
              <a:ea typeface="Inter"/>
              <a:cs typeface="Inter"/>
              <a:sym typeface="Inter"/>
            </a:endParaRPr>
          </a:p>
        </p:txBody>
      </p:sp>
      <p:sp>
        <p:nvSpPr>
          <p:cNvPr id="115" name="Google Shape;115;p18"/>
          <p:cNvSpPr txBox="1"/>
          <p:nvPr/>
        </p:nvSpPr>
        <p:spPr>
          <a:xfrm>
            <a:off x="4831975" y="2314699"/>
            <a:ext cx="6444900" cy="319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Mario Ortiz Manero</a:t>
            </a:r>
            <a:endParaRPr b="1"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Last year CS @ University of Zaragoza, Spain</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Open source enthusiast</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Wanted more real-world experience</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lang="en-US" sz="2000" u="sng">
                <a:solidFill>
                  <a:schemeClr val="hlink"/>
                </a:solidFill>
                <a:latin typeface="Inter"/>
                <a:ea typeface="Inter"/>
                <a:cs typeface="Inter"/>
                <a:sym typeface="Inter"/>
                <a:hlinkClick r:id="rId4"/>
              </a:rPr>
              <a:t>https://nullderef.com</a:t>
            </a:r>
            <a:endParaRPr sz="2000">
              <a:solidFill>
                <a:srgbClr val="3F3F3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585200" y="1614430"/>
            <a:ext cx="10883100" cy="492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I wanted to get better at </a:t>
            </a:r>
            <a:r>
              <a:rPr lang="en-US" sz="2000">
                <a:solidFill>
                  <a:srgbClr val="3F3F3F"/>
                </a:solidFill>
                <a:latin typeface="Inter"/>
                <a:ea typeface="Inter"/>
                <a:cs typeface="Inter"/>
                <a:sym typeface="Inter"/>
              </a:rPr>
              <a:t>software development &amp;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Summer was coming -&gt; perfect moment to do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Found Tremor in</a:t>
            </a:r>
            <a:r>
              <a:rPr lang="en-US" sz="2000">
                <a:solidFill>
                  <a:srgbClr val="3F3F3F"/>
                </a:solidFill>
                <a:latin typeface="Inter"/>
                <a:ea typeface="Inter"/>
                <a:cs typeface="Inter"/>
                <a:sym typeface="Inter"/>
              </a:rPr>
              <a:t>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Ended up joining them via</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457200" marR="0" rtl="0" algn="ctr">
              <a:lnSpc>
                <a:spcPct val="100000"/>
              </a:lnSpc>
              <a:spcBef>
                <a:spcPts val="0"/>
              </a:spcBef>
              <a:spcAft>
                <a:spcPts val="0"/>
              </a:spcAft>
              <a:buNone/>
            </a:pPr>
            <a:r>
              <a:rPr lang="en-US" sz="2000">
                <a:solidFill>
                  <a:srgbClr val="3F3F3F"/>
                </a:solidFill>
                <a:latin typeface="Inter"/>
                <a:ea typeface="Inter"/>
                <a:cs typeface="Inter"/>
                <a:sym typeface="Inter"/>
              </a:rPr>
              <a:t>Overlapped with university work, so I decided to </a:t>
            </a:r>
            <a:r>
              <a:rPr lang="en-US" sz="2000">
                <a:solidFill>
                  <a:srgbClr val="3F3F3F"/>
                </a:solidFill>
                <a:latin typeface="Inter"/>
                <a:ea typeface="Inter"/>
                <a:cs typeface="Inter"/>
                <a:sym typeface="Inter"/>
              </a:rPr>
              <a:t>make it my final year project as well</a:t>
            </a:r>
            <a:endParaRPr sz="2000">
              <a:solidFill>
                <a:srgbClr val="3F3F3F"/>
              </a:solidFill>
              <a:latin typeface="Inter"/>
              <a:ea typeface="Inter"/>
              <a:cs typeface="Inter"/>
              <a:sym typeface="Inter"/>
            </a:endParaRPr>
          </a:p>
        </p:txBody>
      </p:sp>
      <p:pic>
        <p:nvPicPr>
          <p:cNvPr id="122" name="Google Shape;122;p19"/>
          <p:cNvPicPr preferRelativeResize="0"/>
          <p:nvPr/>
        </p:nvPicPr>
        <p:blipFill rotWithShape="1">
          <a:blip r:embed="rId4">
            <a:alphaModFix/>
          </a:blip>
          <a:srcRect b="32610" l="0" r="0" t="30998"/>
          <a:stretch/>
        </p:blipFill>
        <p:spPr>
          <a:xfrm>
            <a:off x="5767600" y="3843998"/>
            <a:ext cx="2562600" cy="430424"/>
          </a:xfrm>
          <a:prstGeom prst="rect">
            <a:avLst/>
          </a:prstGeom>
          <a:noFill/>
          <a:ln>
            <a:noFill/>
          </a:ln>
        </p:spPr>
      </p:pic>
      <p:sp>
        <p:nvSpPr>
          <p:cNvPr id="123" name="Google Shape;123;p1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Joining the mentorship</a:t>
            </a:r>
            <a:endParaRPr b="1">
              <a:latin typeface="Inter"/>
              <a:ea typeface="Inter"/>
              <a:cs typeface="Inter"/>
              <a:sym typeface="Inter"/>
            </a:endParaRPr>
          </a:p>
        </p:txBody>
      </p:sp>
      <p:pic>
        <p:nvPicPr>
          <p:cNvPr id="124" name="Google Shape;124;p19"/>
          <p:cNvPicPr preferRelativeResize="0"/>
          <p:nvPr/>
        </p:nvPicPr>
        <p:blipFill>
          <a:blip r:embed="rId5">
            <a:alphaModFix/>
          </a:blip>
          <a:stretch>
            <a:fillRect/>
          </a:stretch>
        </p:blipFill>
        <p:spPr>
          <a:xfrm>
            <a:off x="6303800" y="4742930"/>
            <a:ext cx="2932149" cy="47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31" name="Google Shape;131;p20"/>
          <p:cNvSpPr txBox="1"/>
          <p:nvPr/>
        </p:nvSpPr>
        <p:spPr>
          <a:xfrm>
            <a:off x="1411200" y="4793477"/>
            <a:ext cx="9369600" cy="76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“An early-stage </a:t>
            </a:r>
            <a:r>
              <a:rPr b="1" lang="en-US" sz="2000">
                <a:solidFill>
                  <a:srgbClr val="3F3F3F"/>
                </a:solidFill>
                <a:latin typeface="Inter"/>
                <a:ea typeface="Inter"/>
                <a:cs typeface="Inter"/>
                <a:sym typeface="Inter"/>
              </a:rPr>
              <a:t>event processing system</a:t>
            </a:r>
            <a:r>
              <a:rPr lang="en-US" sz="2000">
                <a:solidFill>
                  <a:srgbClr val="3F3F3F"/>
                </a:solidFill>
                <a:latin typeface="Inter"/>
                <a:ea typeface="Inter"/>
                <a:cs typeface="Inter"/>
                <a:sym typeface="Inter"/>
              </a:rPr>
              <a:t> for unstructured data with rich support for structural pattern-matching, filtering and transformation.”</a:t>
            </a:r>
            <a:endParaRPr sz="2000">
              <a:solidFill>
                <a:srgbClr val="3F3F3F"/>
              </a:solidFill>
              <a:latin typeface="Inter"/>
              <a:ea typeface="Inter"/>
              <a:cs typeface="Inter"/>
              <a:sym typeface="Inter"/>
            </a:endParaRPr>
          </a:p>
        </p:txBody>
      </p:sp>
      <p:pic>
        <p:nvPicPr>
          <p:cNvPr id="132" name="Google Shape;132;p20"/>
          <p:cNvPicPr preferRelativeResize="0"/>
          <p:nvPr/>
        </p:nvPicPr>
        <p:blipFill>
          <a:blip r:embed="rId3">
            <a:alphaModFix/>
          </a:blip>
          <a:stretch>
            <a:fillRect/>
          </a:stretch>
        </p:blipFill>
        <p:spPr>
          <a:xfrm>
            <a:off x="3568588" y="2399180"/>
            <a:ext cx="5054833" cy="21078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8814100" y="3214000"/>
            <a:ext cx="2684400" cy="4290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910400" y="3214000"/>
            <a:ext cx="2371500" cy="429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693500" y="3214000"/>
            <a:ext cx="2496600" cy="429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a:off x="693500" y="3214000"/>
            <a:ext cx="2496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Onramp</a:t>
            </a:r>
            <a:endParaRPr b="1" sz="2000">
              <a:solidFill>
                <a:srgbClr val="3F3F3F"/>
              </a:solidFill>
              <a:latin typeface="Inter"/>
              <a:ea typeface="Inter"/>
              <a:cs typeface="Inter"/>
              <a:sym typeface="Inter"/>
            </a:endParaRPr>
          </a:p>
        </p:txBody>
      </p:sp>
      <p:sp>
        <p:nvSpPr>
          <p:cNvPr id="142" name="Google Shape;142;p21"/>
          <p:cNvSpPr txBox="1"/>
          <p:nvPr/>
        </p:nvSpPr>
        <p:spPr>
          <a:xfrm>
            <a:off x="4910250" y="3214000"/>
            <a:ext cx="23715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Processing</a:t>
            </a:r>
            <a:endParaRPr b="1" sz="2000">
              <a:solidFill>
                <a:srgbClr val="3F3F3F"/>
              </a:solidFill>
              <a:latin typeface="Inter"/>
              <a:ea typeface="Inter"/>
              <a:cs typeface="Inter"/>
              <a:sym typeface="Inter"/>
            </a:endParaRPr>
          </a:p>
        </p:txBody>
      </p:sp>
      <p:sp>
        <p:nvSpPr>
          <p:cNvPr id="143" name="Google Shape;143;p21"/>
          <p:cNvSpPr txBox="1"/>
          <p:nvPr/>
        </p:nvSpPr>
        <p:spPr>
          <a:xfrm>
            <a:off x="8814075" y="3214000"/>
            <a:ext cx="26844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Offramp</a:t>
            </a:r>
            <a:endParaRPr b="1" sz="2000">
              <a:solidFill>
                <a:srgbClr val="3F3F3F"/>
              </a:solidFill>
              <a:latin typeface="Inter"/>
              <a:ea typeface="Inter"/>
              <a:cs typeface="Inter"/>
              <a:sym typeface="Inter"/>
            </a:endParaRPr>
          </a:p>
        </p:txBody>
      </p:sp>
      <p:sp>
        <p:nvSpPr>
          <p:cNvPr id="144" name="Google Shape;144;p2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45" name="Google Shape;145;p21"/>
          <p:cNvSpPr txBox="1"/>
          <p:nvPr/>
        </p:nvSpPr>
        <p:spPr>
          <a:xfrm>
            <a:off x="1411200" y="19135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In very simplified terms:</a:t>
            </a:r>
            <a:endParaRPr b="1" sz="2000">
              <a:solidFill>
                <a:srgbClr val="3F3F3F"/>
              </a:solidFill>
              <a:latin typeface="Inter"/>
              <a:ea typeface="Inter"/>
              <a:cs typeface="Inter"/>
              <a:sym typeface="Inter"/>
            </a:endParaRPr>
          </a:p>
        </p:txBody>
      </p:sp>
      <p:cxnSp>
        <p:nvCxnSpPr>
          <p:cNvPr id="146" name="Google Shape;146;p21"/>
          <p:cNvCxnSpPr>
            <a:stCxn id="141" idx="3"/>
            <a:endCxn id="142" idx="1"/>
          </p:cNvCxnSpPr>
          <p:nvPr/>
        </p:nvCxnSpPr>
        <p:spPr>
          <a:xfrm>
            <a:off x="3190100" y="3428500"/>
            <a:ext cx="1720200" cy="0"/>
          </a:xfrm>
          <a:prstGeom prst="straightConnector1">
            <a:avLst/>
          </a:prstGeom>
          <a:noFill/>
          <a:ln cap="flat" cmpd="sng" w="28575">
            <a:solidFill>
              <a:schemeClr val="dk2"/>
            </a:solidFill>
            <a:prstDash val="solid"/>
            <a:round/>
            <a:headEnd len="med" w="med" type="none"/>
            <a:tailEnd len="med" w="med" type="triangle"/>
          </a:ln>
        </p:spPr>
      </p:cxnSp>
      <p:cxnSp>
        <p:nvCxnSpPr>
          <p:cNvPr id="147" name="Google Shape;147;p21"/>
          <p:cNvCxnSpPr>
            <a:stCxn id="142" idx="3"/>
            <a:endCxn id="143" idx="1"/>
          </p:cNvCxnSpPr>
          <p:nvPr/>
        </p:nvCxnSpPr>
        <p:spPr>
          <a:xfrm>
            <a:off x="7281750" y="3428500"/>
            <a:ext cx="1532400" cy="0"/>
          </a:xfrm>
          <a:prstGeom prst="straightConnector1">
            <a:avLst/>
          </a:prstGeom>
          <a:noFill/>
          <a:ln cap="flat" cmpd="sng" w="28575">
            <a:solidFill>
              <a:schemeClr val="dk2"/>
            </a:solidFill>
            <a:prstDash val="solid"/>
            <a:round/>
            <a:headEnd len="med" w="med" type="none"/>
            <a:tailEnd len="med" w="med" type="triangle"/>
          </a:ln>
        </p:spPr>
      </p:cxnSp>
      <p:sp>
        <p:nvSpPr>
          <p:cNvPr id="148" name="Google Shape;148;p21"/>
          <p:cNvSpPr txBox="1"/>
          <p:nvPr/>
        </p:nvSpPr>
        <p:spPr>
          <a:xfrm>
            <a:off x="4910250" y="3795400"/>
            <a:ext cx="2371500" cy="10902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Filtering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Transforming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Multiplexing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49" name="Google Shape;149;p21"/>
          <p:cNvSpPr txBox="1"/>
          <p:nvPr/>
        </p:nvSpPr>
        <p:spPr>
          <a:xfrm>
            <a:off x="693500" y="3795400"/>
            <a:ext cx="24966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packets</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Input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Metronome (time)</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0" name="Google Shape;150;p21"/>
          <p:cNvSpPr txBox="1"/>
          <p:nvPr/>
        </p:nvSpPr>
        <p:spPr>
          <a:xfrm>
            <a:off x="2740400"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1" name="Google Shape;151;p21"/>
          <p:cNvSpPr txBox="1"/>
          <p:nvPr/>
        </p:nvSpPr>
        <p:spPr>
          <a:xfrm>
            <a:off x="6738125"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2" name="Google Shape;152;p21"/>
          <p:cNvSpPr txBox="1"/>
          <p:nvPr/>
        </p:nvSpPr>
        <p:spPr>
          <a:xfrm>
            <a:off x="8814150" y="3795400"/>
            <a:ext cx="26844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server listening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Output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PostgreSQL</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3" name="Google Shape;153;p21"/>
          <p:cNvSpPr txBox="1"/>
          <p:nvPr/>
        </p:nvSpPr>
        <p:spPr>
          <a:xfrm>
            <a:off x="1411200" y="56473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Tremor tries to make this very performant</a:t>
            </a:r>
            <a:endParaRPr sz="2000">
              <a:solidFill>
                <a:srgbClr val="3F3F3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pic>
        <p:nvPicPr>
          <p:cNvPr id="160" name="Google Shape;160;p22"/>
          <p:cNvPicPr preferRelativeResize="0"/>
          <p:nvPr/>
        </p:nvPicPr>
        <p:blipFill>
          <a:blip r:embed="rId3">
            <a:alphaModFix/>
          </a:blip>
          <a:stretch>
            <a:fillRect/>
          </a:stretch>
        </p:blipFill>
        <p:spPr>
          <a:xfrm>
            <a:off x="718312" y="3142900"/>
            <a:ext cx="5338475" cy="2312600"/>
          </a:xfrm>
          <a:prstGeom prst="rect">
            <a:avLst/>
          </a:prstGeom>
          <a:noFill/>
          <a:ln>
            <a:noFill/>
          </a:ln>
        </p:spPr>
      </p:pic>
      <p:sp>
        <p:nvSpPr>
          <p:cNvPr id="161" name="Google Shape;161;p22"/>
          <p:cNvSpPr txBox="1"/>
          <p:nvPr/>
        </p:nvSpPr>
        <p:spPr>
          <a:xfrm>
            <a:off x="6930950" y="1957725"/>
            <a:ext cx="4611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latin typeface="Inter"/>
                <a:ea typeface="Inter"/>
                <a:cs typeface="Inter"/>
                <a:sym typeface="Inter"/>
              </a:rPr>
              <a:t>But also possible</a:t>
            </a:r>
            <a:r>
              <a:rPr lang="en-US" sz="2000">
                <a:latin typeface="Inter"/>
                <a:ea typeface="Inter"/>
                <a:cs typeface="Inter"/>
                <a:sym typeface="Inter"/>
              </a:rPr>
              <a:t>:</a:t>
            </a:r>
            <a:endParaRPr sz="2000">
              <a:latin typeface="Inter"/>
              <a:ea typeface="Inter"/>
              <a:cs typeface="Inter"/>
              <a:sym typeface="Inter"/>
            </a:endParaRPr>
          </a:p>
          <a:p>
            <a:pPr indent="0" lvl="0" marL="0" rtl="0" algn="ctr">
              <a:spcBef>
                <a:spcPts val="0"/>
              </a:spcBef>
              <a:spcAft>
                <a:spcPts val="0"/>
              </a:spcAft>
              <a:buNone/>
            </a:pPr>
            <a:r>
              <a:t/>
            </a:r>
            <a:endParaRPr sz="800">
              <a:latin typeface="Inter"/>
              <a:ea typeface="Inter"/>
              <a:cs typeface="Inter"/>
              <a:sym typeface="Inter"/>
            </a:endParaRPr>
          </a:p>
          <a:p>
            <a:pPr indent="0" lvl="0" marL="0" rtl="0" algn="ctr">
              <a:spcBef>
                <a:spcPts val="0"/>
              </a:spcBef>
              <a:spcAft>
                <a:spcPts val="0"/>
              </a:spcAft>
              <a:buNone/>
            </a:pPr>
            <a:r>
              <a:rPr lang="en-US">
                <a:latin typeface="Inter"/>
                <a:ea typeface="Inter"/>
                <a:cs typeface="Inter"/>
                <a:sym typeface="Inter"/>
              </a:rPr>
              <a:t>A Discord bot</a:t>
            </a:r>
            <a:r>
              <a:rPr lang="en-US">
                <a:latin typeface="Inter"/>
                <a:ea typeface="Inter"/>
                <a:cs typeface="Inter"/>
                <a:sym typeface="Inter"/>
              </a:rPr>
              <a:t> with commands</a:t>
            </a:r>
            <a:r>
              <a:rPr lang="en-US">
                <a:solidFill>
                  <a:schemeClr val="dk1"/>
                </a:solidFill>
                <a:latin typeface="Inter"/>
                <a:ea typeface="Inter"/>
                <a:cs typeface="Inter"/>
                <a:sym typeface="Inter"/>
              </a:rPr>
              <a:t> (</a:t>
            </a:r>
            <a:r>
              <a:rPr i="1" lang="en-US">
                <a:solidFill>
                  <a:schemeClr val="dk1"/>
                </a:solidFill>
                <a:latin typeface="Inter"/>
                <a:ea typeface="Inter"/>
                <a:cs typeface="Inter"/>
                <a:sym typeface="Inter"/>
              </a:rPr>
              <a:t>onramp</a:t>
            </a:r>
            <a:r>
              <a:rPr lang="en-US">
                <a:solidFill>
                  <a:schemeClr val="dk1"/>
                </a:solidFill>
                <a:latin typeface="Inter"/>
                <a:ea typeface="Inter"/>
                <a:cs typeface="Inter"/>
                <a:sym typeface="Inter"/>
              </a:rPr>
              <a:t>)</a:t>
            </a:r>
            <a:r>
              <a:rPr i="1" lang="en-US">
                <a:latin typeface="Inter"/>
                <a:ea typeface="Inter"/>
                <a:cs typeface="Inter"/>
                <a:sym typeface="Inter"/>
              </a:rPr>
              <a:t> </a:t>
            </a:r>
            <a:r>
              <a:rPr lang="en-US">
                <a:latin typeface="Inter"/>
                <a:ea typeface="Inter"/>
                <a:cs typeface="Inter"/>
                <a:sym typeface="Inter"/>
              </a:rPr>
              <a:t>to control Spotify (</a:t>
            </a:r>
            <a:r>
              <a:rPr i="1" lang="en-US">
                <a:latin typeface="Inter"/>
                <a:ea typeface="Inter"/>
                <a:cs typeface="Inter"/>
                <a:sym typeface="Inter"/>
              </a:rPr>
              <a:t>offramp</a:t>
            </a:r>
            <a:r>
              <a:rPr lang="en-US">
                <a:latin typeface="Inter"/>
                <a:ea typeface="Inter"/>
                <a:cs typeface="Inter"/>
                <a:sym typeface="Inter"/>
              </a:rPr>
              <a:t>)*</a:t>
            </a:r>
            <a:endParaRPr b="1">
              <a:latin typeface="Inter"/>
              <a:ea typeface="Inter"/>
              <a:cs typeface="Inter"/>
              <a:sym typeface="Inter"/>
            </a:endParaRPr>
          </a:p>
        </p:txBody>
      </p:sp>
      <p:sp>
        <p:nvSpPr>
          <p:cNvPr id="162" name="Google Shape;162;p22"/>
          <p:cNvSpPr txBox="1"/>
          <p:nvPr/>
        </p:nvSpPr>
        <p:spPr>
          <a:xfrm>
            <a:off x="610750" y="1957725"/>
            <a:ext cx="5553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Inter"/>
                <a:ea typeface="Inter"/>
                <a:cs typeface="Inter"/>
                <a:sym typeface="Inter"/>
              </a:rPr>
              <a:t>Typical example:</a:t>
            </a:r>
            <a:endParaRPr b="1" sz="2000">
              <a:solidFill>
                <a:schemeClr val="dk1"/>
              </a:solidFill>
              <a:latin typeface="Inter"/>
              <a:ea typeface="Inter"/>
              <a:cs typeface="Inter"/>
              <a:sym typeface="Inter"/>
            </a:endParaRPr>
          </a:p>
          <a:p>
            <a:pPr indent="0" lvl="0" marL="0" rtl="0" algn="ctr">
              <a:spcBef>
                <a:spcPts val="0"/>
              </a:spcBef>
              <a:spcAft>
                <a:spcPts val="0"/>
              </a:spcAft>
              <a:buNone/>
            </a:pPr>
            <a:r>
              <a:t/>
            </a:r>
            <a:endParaRPr b="1" sz="800">
              <a:solidFill>
                <a:schemeClr val="dk1"/>
              </a:solidFill>
              <a:latin typeface="Inter"/>
              <a:ea typeface="Inter"/>
              <a:cs typeface="Inter"/>
              <a:sym typeface="Inter"/>
            </a:endParaRPr>
          </a:p>
          <a:p>
            <a:pPr indent="0" lvl="0" marL="0" rtl="0" algn="ctr">
              <a:spcBef>
                <a:spcPts val="0"/>
              </a:spcBef>
              <a:spcAft>
                <a:spcPts val="0"/>
              </a:spcAft>
              <a:buNone/>
            </a:pPr>
            <a:r>
              <a:rPr lang="en-US">
                <a:solidFill>
                  <a:schemeClr val="dk1"/>
                </a:solidFill>
                <a:latin typeface="Inter"/>
                <a:ea typeface="Inter"/>
                <a:cs typeface="Inter"/>
                <a:sym typeface="Inter"/>
              </a:rPr>
              <a:t>Collecting and transforming logs from different applications (</a:t>
            </a:r>
            <a:r>
              <a:rPr i="1" lang="en-US">
                <a:solidFill>
                  <a:schemeClr val="dk1"/>
                </a:solidFill>
                <a:latin typeface="Inter"/>
                <a:ea typeface="Inter"/>
                <a:cs typeface="Inter"/>
                <a:sym typeface="Inter"/>
              </a:rPr>
              <a:t>onramps</a:t>
            </a:r>
            <a:r>
              <a:rPr lang="en-US">
                <a:solidFill>
                  <a:schemeClr val="dk1"/>
                </a:solidFill>
                <a:latin typeface="Inter"/>
                <a:ea typeface="Inter"/>
                <a:cs typeface="Inter"/>
                <a:sym typeface="Inter"/>
              </a:rPr>
              <a:t>) into a single database (</a:t>
            </a:r>
            <a:r>
              <a:rPr i="1" lang="en-US">
                <a:solidFill>
                  <a:schemeClr val="dk1"/>
                </a:solidFill>
                <a:latin typeface="Inter"/>
                <a:ea typeface="Inter"/>
                <a:cs typeface="Inter"/>
                <a:sym typeface="Inter"/>
              </a:rPr>
              <a:t>offramp</a:t>
            </a:r>
            <a:r>
              <a:rPr lang="en-US">
                <a:solidFill>
                  <a:schemeClr val="dk1"/>
                </a:solidFill>
                <a:latin typeface="Inter"/>
                <a:ea typeface="Inter"/>
                <a:cs typeface="Inter"/>
                <a:sym typeface="Inter"/>
              </a:rPr>
              <a:t>)</a:t>
            </a:r>
            <a:endParaRPr>
              <a:latin typeface="Inter"/>
              <a:ea typeface="Inter"/>
              <a:cs typeface="Inter"/>
              <a:sym typeface="Inter"/>
            </a:endParaRPr>
          </a:p>
        </p:txBody>
      </p:sp>
      <p:sp>
        <p:nvSpPr>
          <p:cNvPr id="163" name="Google Shape;163;p22"/>
          <p:cNvSpPr txBox="1"/>
          <p:nvPr/>
        </p:nvSpPr>
        <p:spPr>
          <a:xfrm>
            <a:off x="4596000" y="58352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latin typeface="Inter"/>
                <a:ea typeface="Inter"/>
                <a:cs typeface="Inter"/>
                <a:sym typeface="Inter"/>
              </a:rPr>
              <a:t>And more!</a:t>
            </a:r>
            <a:endParaRPr sz="2000">
              <a:latin typeface="Inter"/>
              <a:ea typeface="Inter"/>
              <a:cs typeface="Inter"/>
              <a:sym typeface="Inter"/>
            </a:endParaRPr>
          </a:p>
        </p:txBody>
      </p:sp>
      <p:sp>
        <p:nvSpPr>
          <p:cNvPr id="164" name="Google Shape;164;p22"/>
          <p:cNvSpPr txBox="1"/>
          <p:nvPr/>
        </p:nvSpPr>
        <p:spPr>
          <a:xfrm>
            <a:off x="7736449" y="5136276"/>
            <a:ext cx="3805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
                <a:solidFill>
                  <a:schemeClr val="dk1"/>
                </a:solidFill>
                <a:latin typeface="Inter"/>
                <a:ea typeface="Inter"/>
                <a:cs typeface="Inter"/>
                <a:sym typeface="Inter"/>
              </a:rPr>
              <a:t>*unimplemented </a:t>
            </a:r>
            <a:r>
              <a:rPr i="1" lang="en-US" sz="900">
                <a:solidFill>
                  <a:schemeClr val="dk1"/>
                </a:solidFill>
                <a:latin typeface="Inter"/>
                <a:ea typeface="Inter"/>
                <a:cs typeface="Inter"/>
                <a:sym typeface="Inter"/>
              </a:rPr>
              <a:t>yet</a:t>
            </a:r>
            <a:endParaRPr i="1" sz="900">
              <a:latin typeface="Inter"/>
              <a:ea typeface="Inter"/>
              <a:cs typeface="Inter"/>
              <a:sym typeface="Inter"/>
            </a:endParaRPr>
          </a:p>
        </p:txBody>
      </p:sp>
      <p:pic>
        <p:nvPicPr>
          <p:cNvPr id="165" name="Google Shape;165;p22"/>
          <p:cNvPicPr preferRelativeResize="0"/>
          <p:nvPr/>
        </p:nvPicPr>
        <p:blipFill>
          <a:blip r:embed="rId4">
            <a:alphaModFix/>
          </a:blip>
          <a:stretch>
            <a:fillRect/>
          </a:stretch>
        </p:blipFill>
        <p:spPr>
          <a:xfrm>
            <a:off x="6930949" y="3414300"/>
            <a:ext cx="4611000" cy="176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p:nvPr/>
        </p:nvSpPr>
        <p:spPr>
          <a:xfrm>
            <a:off x="10238575" y="3780000"/>
            <a:ext cx="1512600" cy="565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10234900" y="33044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0232520" y="2836613"/>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10229000" y="23688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6955897" y="2827700"/>
            <a:ext cx="2265000" cy="901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a Plugin System?</a:t>
            </a:r>
            <a:endParaRPr b="1">
              <a:latin typeface="Inter"/>
              <a:ea typeface="Inter"/>
              <a:cs typeface="Inter"/>
              <a:sym typeface="Inter"/>
            </a:endParaRPr>
          </a:p>
        </p:txBody>
      </p:sp>
      <p:pic>
        <p:nvPicPr>
          <p:cNvPr id="177" name="Google Shape;177;p23"/>
          <p:cNvPicPr preferRelativeResize="0"/>
          <p:nvPr/>
        </p:nvPicPr>
        <p:blipFill>
          <a:blip r:embed="rId4">
            <a:alphaModFix/>
          </a:blip>
          <a:stretch>
            <a:fillRect/>
          </a:stretch>
        </p:blipFill>
        <p:spPr>
          <a:xfrm>
            <a:off x="4021338" y="5269988"/>
            <a:ext cx="1804301" cy="796550"/>
          </a:xfrm>
          <a:prstGeom prst="rect">
            <a:avLst/>
          </a:prstGeom>
          <a:noFill/>
          <a:ln>
            <a:noFill/>
          </a:ln>
        </p:spPr>
      </p:pic>
      <p:pic>
        <p:nvPicPr>
          <p:cNvPr id="178" name="Google Shape;178;p23"/>
          <p:cNvPicPr preferRelativeResize="0"/>
          <p:nvPr/>
        </p:nvPicPr>
        <p:blipFill>
          <a:blip r:embed="rId5">
            <a:alphaModFix/>
          </a:blip>
          <a:stretch>
            <a:fillRect/>
          </a:stretch>
        </p:blipFill>
        <p:spPr>
          <a:xfrm>
            <a:off x="6284888" y="5290016"/>
            <a:ext cx="1982175" cy="756526"/>
          </a:xfrm>
          <a:prstGeom prst="rect">
            <a:avLst/>
          </a:prstGeom>
          <a:noFill/>
          <a:ln>
            <a:noFill/>
          </a:ln>
        </p:spPr>
      </p:pic>
      <p:sp>
        <p:nvSpPr>
          <p:cNvPr id="179" name="Google Shape;179;p23"/>
          <p:cNvSpPr txBox="1"/>
          <p:nvPr/>
        </p:nvSpPr>
        <p:spPr>
          <a:xfrm>
            <a:off x="1766075" y="1820200"/>
            <a:ext cx="246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Compilation </a:t>
            </a:r>
            <a:r>
              <a:rPr b="1" lang="en-US" sz="2000">
                <a:solidFill>
                  <a:srgbClr val="3F3F3F"/>
                </a:solidFill>
                <a:latin typeface="Inter"/>
                <a:ea typeface="Inter"/>
                <a:cs typeface="Inter"/>
                <a:sym typeface="Inter"/>
              </a:rPr>
              <a:t>times</a:t>
            </a:r>
            <a:endParaRPr b="1">
              <a:latin typeface="Inter"/>
              <a:ea typeface="Inter"/>
              <a:cs typeface="Inter"/>
              <a:sym typeface="Inter"/>
            </a:endParaRPr>
          </a:p>
        </p:txBody>
      </p:sp>
      <p:sp>
        <p:nvSpPr>
          <p:cNvPr id="180" name="Google Shape;180;p23"/>
          <p:cNvSpPr txBox="1"/>
          <p:nvPr/>
        </p:nvSpPr>
        <p:spPr>
          <a:xfrm>
            <a:off x="8602525" y="1820205"/>
            <a:ext cx="15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Modularity</a:t>
            </a:r>
            <a:endParaRPr b="1"/>
          </a:p>
        </p:txBody>
      </p:sp>
      <p:sp>
        <p:nvSpPr>
          <p:cNvPr id="181" name="Google Shape;181;p23"/>
          <p:cNvSpPr txBox="1"/>
          <p:nvPr/>
        </p:nvSpPr>
        <p:spPr>
          <a:xfrm>
            <a:off x="3801050" y="4664450"/>
            <a:ext cx="468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Learning from other similar </a:t>
            </a:r>
            <a:r>
              <a:rPr b="1" lang="en-US" sz="2000">
                <a:solidFill>
                  <a:srgbClr val="3F3F3F"/>
                </a:solidFill>
                <a:latin typeface="Inter"/>
                <a:ea typeface="Inter"/>
                <a:cs typeface="Inter"/>
                <a:sym typeface="Inter"/>
              </a:rPr>
              <a:t>projects</a:t>
            </a:r>
            <a:endParaRPr b="1"/>
          </a:p>
        </p:txBody>
      </p:sp>
      <p:pic>
        <p:nvPicPr>
          <p:cNvPr id="182" name="Google Shape;182;p23"/>
          <p:cNvPicPr preferRelativeResize="0"/>
          <p:nvPr/>
        </p:nvPicPr>
        <p:blipFill rotWithShape="1">
          <a:blip r:embed="rId6">
            <a:alphaModFix/>
          </a:blip>
          <a:srcRect b="0" l="3194" r="0" t="2429"/>
          <a:stretch/>
        </p:blipFill>
        <p:spPr>
          <a:xfrm>
            <a:off x="655470" y="2368818"/>
            <a:ext cx="4686300" cy="1507863"/>
          </a:xfrm>
          <a:prstGeom prst="rect">
            <a:avLst/>
          </a:prstGeom>
          <a:noFill/>
          <a:ln>
            <a:noFill/>
          </a:ln>
        </p:spPr>
      </p:pic>
      <p:sp>
        <p:nvSpPr>
          <p:cNvPr id="183" name="Google Shape;183;p23"/>
          <p:cNvSpPr/>
          <p:nvPr/>
        </p:nvSpPr>
        <p:spPr>
          <a:xfrm>
            <a:off x="4653920" y="3594340"/>
            <a:ext cx="764100" cy="387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nvSpPr>
        <p:spPr>
          <a:xfrm>
            <a:off x="10249150" y="2368825"/>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Inter"/>
                <a:ea typeface="Inter"/>
                <a:cs typeface="Inter"/>
                <a:sym typeface="Inter"/>
              </a:rPr>
              <a:t>Discord onramp</a:t>
            </a:r>
            <a:endParaRPr>
              <a:latin typeface="Inter"/>
              <a:ea typeface="Inter"/>
              <a:cs typeface="Inter"/>
              <a:sym typeface="Inter"/>
            </a:endParaRPr>
          </a:p>
        </p:txBody>
      </p:sp>
      <p:sp>
        <p:nvSpPr>
          <p:cNvPr id="185" name="Google Shape;185;p23"/>
          <p:cNvSpPr txBox="1"/>
          <p:nvPr/>
        </p:nvSpPr>
        <p:spPr>
          <a:xfrm>
            <a:off x="10231000" y="282240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Inter"/>
                <a:ea typeface="Inter"/>
                <a:cs typeface="Inter"/>
                <a:sym typeface="Inter"/>
              </a:rPr>
              <a:t>Spotify offramp</a:t>
            </a:r>
            <a:endParaRPr>
              <a:latin typeface="Inter"/>
              <a:ea typeface="Inter"/>
              <a:cs typeface="Inter"/>
              <a:sym typeface="Inter"/>
            </a:endParaRPr>
          </a:p>
        </p:txBody>
      </p:sp>
      <p:sp>
        <p:nvSpPr>
          <p:cNvPr id="186" name="Google Shape;186;p23"/>
          <p:cNvSpPr txBox="1"/>
          <p:nvPr/>
        </p:nvSpPr>
        <p:spPr>
          <a:xfrm>
            <a:off x="10240804" y="330467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Inter"/>
                <a:ea typeface="Inter"/>
                <a:cs typeface="Inter"/>
                <a:sym typeface="Inter"/>
              </a:rPr>
              <a:t>YAML codec</a:t>
            </a:r>
            <a:endParaRPr>
              <a:latin typeface="Inter"/>
              <a:ea typeface="Inter"/>
              <a:cs typeface="Inter"/>
              <a:sym typeface="Inter"/>
            </a:endParaRPr>
          </a:p>
        </p:txBody>
      </p:sp>
      <p:sp>
        <p:nvSpPr>
          <p:cNvPr id="187" name="Google Shape;187;p23"/>
          <p:cNvSpPr txBox="1"/>
          <p:nvPr/>
        </p:nvSpPr>
        <p:spPr>
          <a:xfrm>
            <a:off x="10249150" y="3729550"/>
            <a:ext cx="156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Inter"/>
                <a:ea typeface="Inter"/>
                <a:cs typeface="Inter"/>
                <a:sym typeface="Inter"/>
              </a:rPr>
              <a:t>base64 postprocessor</a:t>
            </a:r>
            <a:endParaRPr>
              <a:latin typeface="Inter"/>
              <a:ea typeface="Inter"/>
              <a:cs typeface="Inter"/>
              <a:sym typeface="Inter"/>
            </a:endParaRPr>
          </a:p>
        </p:txBody>
      </p:sp>
      <p:cxnSp>
        <p:nvCxnSpPr>
          <p:cNvPr id="188" name="Google Shape;188;p23"/>
          <p:cNvCxnSpPr/>
          <p:nvPr/>
        </p:nvCxnSpPr>
        <p:spPr>
          <a:xfrm flipH="1" rot="10800000">
            <a:off x="9299931" y="2568925"/>
            <a:ext cx="872700" cy="452100"/>
          </a:xfrm>
          <a:prstGeom prst="straightConnector1">
            <a:avLst/>
          </a:prstGeom>
          <a:noFill/>
          <a:ln cap="flat" cmpd="sng" w="9525">
            <a:solidFill>
              <a:schemeClr val="dk2"/>
            </a:solidFill>
            <a:prstDash val="solid"/>
            <a:round/>
            <a:headEnd len="med" w="med" type="triangle"/>
            <a:tailEnd len="med" w="med" type="triangle"/>
          </a:ln>
        </p:spPr>
      </p:cxnSp>
      <p:cxnSp>
        <p:nvCxnSpPr>
          <p:cNvPr id="189" name="Google Shape;189;p23"/>
          <p:cNvCxnSpPr/>
          <p:nvPr/>
        </p:nvCxnSpPr>
        <p:spPr>
          <a:xfrm>
            <a:off x="9301080" y="3374940"/>
            <a:ext cx="891900" cy="110700"/>
          </a:xfrm>
          <a:prstGeom prst="straightConnector1">
            <a:avLst/>
          </a:prstGeom>
          <a:noFill/>
          <a:ln cap="flat" cmpd="sng" w="9525">
            <a:solidFill>
              <a:schemeClr val="dk2"/>
            </a:solidFill>
            <a:prstDash val="solid"/>
            <a:round/>
            <a:headEnd len="med" w="med" type="triangle"/>
            <a:tailEnd len="med" w="med" type="triangle"/>
          </a:ln>
        </p:spPr>
      </p:cxnSp>
      <p:cxnSp>
        <p:nvCxnSpPr>
          <p:cNvPr id="190" name="Google Shape;190;p23"/>
          <p:cNvCxnSpPr/>
          <p:nvPr/>
        </p:nvCxnSpPr>
        <p:spPr>
          <a:xfrm>
            <a:off x="9301075" y="3566445"/>
            <a:ext cx="872700" cy="451800"/>
          </a:xfrm>
          <a:prstGeom prst="straightConnector1">
            <a:avLst/>
          </a:prstGeom>
          <a:noFill/>
          <a:ln cap="flat" cmpd="sng" w="9525">
            <a:solidFill>
              <a:schemeClr val="dk2"/>
            </a:solidFill>
            <a:prstDash val="solid"/>
            <a:round/>
            <a:headEnd len="med" w="med" type="triangle"/>
            <a:tailEnd len="med" w="med" type="triangle"/>
          </a:ln>
        </p:spPr>
      </p:cxnSp>
      <p:cxnSp>
        <p:nvCxnSpPr>
          <p:cNvPr id="191" name="Google Shape;191;p23"/>
          <p:cNvCxnSpPr/>
          <p:nvPr/>
        </p:nvCxnSpPr>
        <p:spPr>
          <a:xfrm flipH="1" rot="10800000">
            <a:off x="9296941" y="3022500"/>
            <a:ext cx="895800" cy="181500"/>
          </a:xfrm>
          <a:prstGeom prst="straightConnector1">
            <a:avLst/>
          </a:prstGeom>
          <a:noFill/>
          <a:ln cap="flat" cmpd="sng" w="9525">
            <a:solidFill>
              <a:schemeClr val="dk2"/>
            </a:solidFill>
            <a:prstDash val="solid"/>
            <a:round/>
            <a:headEnd len="med" w="med" type="triangle"/>
            <a:tailEnd len="med" w="med" type="triangle"/>
          </a:ln>
        </p:spPr>
      </p:cxnSp>
      <p:pic>
        <p:nvPicPr>
          <p:cNvPr id="192" name="Google Shape;192;p23"/>
          <p:cNvPicPr preferRelativeResize="0"/>
          <p:nvPr/>
        </p:nvPicPr>
        <p:blipFill>
          <a:blip r:embed="rId7">
            <a:alphaModFix/>
          </a:blip>
          <a:stretch>
            <a:fillRect/>
          </a:stretch>
        </p:blipFill>
        <p:spPr>
          <a:xfrm>
            <a:off x="6980361" y="2822394"/>
            <a:ext cx="2206617" cy="91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p:nvPr/>
        </p:nvSpPr>
        <p:spPr>
          <a:xfrm>
            <a:off x="9062788" y="2908235"/>
            <a:ext cx="2541300" cy="216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237838" y="2908223"/>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3412875"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587913"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03" name="Google Shape;203;p24"/>
          <p:cNvSpPr txBox="1"/>
          <p:nvPr/>
        </p:nvSpPr>
        <p:spPr>
          <a:xfrm>
            <a:off x="654450" y="5590210"/>
            <a:ext cx="10883100" cy="5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The only one</a:t>
            </a:r>
            <a:r>
              <a:rPr lang="en-US" sz="2000">
                <a:solidFill>
                  <a:srgbClr val="3F3F3F"/>
                </a:solidFill>
                <a:latin typeface="Inter"/>
                <a:ea typeface="Inter"/>
                <a:cs typeface="Inter"/>
                <a:sym typeface="Inter"/>
              </a:rPr>
              <a:t> performant enough for Tremor’s use-case is “</a:t>
            </a:r>
            <a:r>
              <a:rPr b="1" lang="en-US" sz="2000">
                <a:solidFill>
                  <a:srgbClr val="3F3F3F"/>
                </a:solidFill>
                <a:latin typeface="Inter"/>
                <a:ea typeface="Inter"/>
                <a:cs typeface="Inter"/>
                <a:sym typeface="Inter"/>
              </a:rPr>
              <a:t>dynamic loading</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p:txBody>
      </p:sp>
      <p:sp>
        <p:nvSpPr>
          <p:cNvPr id="204" name="Google Shape;204;p24"/>
          <p:cNvSpPr txBox="1"/>
          <p:nvPr/>
        </p:nvSpPr>
        <p:spPr>
          <a:xfrm>
            <a:off x="2109300" y="2017095"/>
            <a:ext cx="7973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3F3F3F"/>
                </a:solidFill>
                <a:latin typeface="Inter"/>
                <a:ea typeface="Inter"/>
                <a:cs typeface="Inter"/>
                <a:sym typeface="Inter"/>
              </a:rPr>
              <a:t>Many ways to implement a plugin system:</a:t>
            </a:r>
            <a:endParaRPr sz="1500">
              <a:latin typeface="Inter"/>
              <a:ea typeface="Inter"/>
              <a:cs typeface="Inter"/>
              <a:sym typeface="Inter"/>
            </a:endParaRPr>
          </a:p>
        </p:txBody>
      </p:sp>
      <p:sp>
        <p:nvSpPr>
          <p:cNvPr id="205" name="Google Shape;205;p24"/>
          <p:cNvSpPr txBox="1"/>
          <p:nvPr/>
        </p:nvSpPr>
        <p:spPr>
          <a:xfrm>
            <a:off x="717063" y="30306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Scripting languages</a:t>
            </a:r>
            <a:endParaRPr i="1" sz="1000"/>
          </a:p>
        </p:txBody>
      </p:sp>
      <p:pic>
        <p:nvPicPr>
          <p:cNvPr id="206" name="Google Shape;206;p24"/>
          <p:cNvPicPr preferRelativeResize="0"/>
          <p:nvPr/>
        </p:nvPicPr>
        <p:blipFill>
          <a:blip r:embed="rId3">
            <a:alphaModFix/>
          </a:blip>
          <a:stretch>
            <a:fillRect/>
          </a:stretch>
        </p:blipFill>
        <p:spPr>
          <a:xfrm>
            <a:off x="4211112" y="3638745"/>
            <a:ext cx="991149" cy="991149"/>
          </a:xfrm>
          <a:prstGeom prst="rect">
            <a:avLst/>
          </a:prstGeom>
          <a:noFill/>
          <a:ln>
            <a:noFill/>
          </a:ln>
        </p:spPr>
      </p:pic>
      <p:pic>
        <p:nvPicPr>
          <p:cNvPr id="207" name="Google Shape;207;p24"/>
          <p:cNvPicPr preferRelativeResize="0"/>
          <p:nvPr/>
        </p:nvPicPr>
        <p:blipFill>
          <a:blip r:embed="rId4">
            <a:alphaModFix/>
          </a:blip>
          <a:stretch>
            <a:fillRect/>
          </a:stretch>
        </p:blipFill>
        <p:spPr>
          <a:xfrm>
            <a:off x="864113" y="3678910"/>
            <a:ext cx="910792" cy="910799"/>
          </a:xfrm>
          <a:prstGeom prst="rect">
            <a:avLst/>
          </a:prstGeom>
          <a:noFill/>
          <a:ln>
            <a:noFill/>
          </a:ln>
        </p:spPr>
      </p:pic>
      <p:pic>
        <p:nvPicPr>
          <p:cNvPr id="208" name="Google Shape;208;p24"/>
          <p:cNvPicPr preferRelativeResize="0"/>
          <p:nvPr/>
        </p:nvPicPr>
        <p:blipFill>
          <a:blip r:embed="rId5">
            <a:alphaModFix/>
          </a:blip>
          <a:stretch>
            <a:fillRect/>
          </a:stretch>
        </p:blipFill>
        <p:spPr>
          <a:xfrm>
            <a:off x="2029382" y="3678916"/>
            <a:ext cx="823623" cy="823607"/>
          </a:xfrm>
          <a:prstGeom prst="rect">
            <a:avLst/>
          </a:prstGeom>
          <a:noFill/>
          <a:ln>
            <a:noFill/>
          </a:ln>
        </p:spPr>
      </p:pic>
      <p:pic>
        <p:nvPicPr>
          <p:cNvPr id="209" name="Google Shape;209;p24"/>
          <p:cNvPicPr preferRelativeResize="0"/>
          <p:nvPr/>
        </p:nvPicPr>
        <p:blipFill>
          <a:blip r:embed="rId6">
            <a:alphaModFix/>
          </a:blip>
          <a:stretch>
            <a:fillRect/>
          </a:stretch>
        </p:blipFill>
        <p:spPr>
          <a:xfrm>
            <a:off x="1431750" y="3986512"/>
            <a:ext cx="910791" cy="910799"/>
          </a:xfrm>
          <a:prstGeom prst="rect">
            <a:avLst/>
          </a:prstGeom>
          <a:noFill/>
          <a:ln>
            <a:noFill/>
          </a:ln>
        </p:spPr>
      </p:pic>
      <p:pic>
        <p:nvPicPr>
          <p:cNvPr id="210" name="Google Shape;210;p24"/>
          <p:cNvPicPr preferRelativeResize="0"/>
          <p:nvPr/>
        </p:nvPicPr>
        <p:blipFill rotWithShape="1">
          <a:blip r:embed="rId7">
            <a:alphaModFix/>
          </a:blip>
          <a:srcRect b="0" l="7640" r="9399" t="0"/>
          <a:stretch/>
        </p:blipFill>
        <p:spPr>
          <a:xfrm>
            <a:off x="6284113" y="3648680"/>
            <a:ext cx="2448731" cy="1240600"/>
          </a:xfrm>
          <a:prstGeom prst="rect">
            <a:avLst/>
          </a:prstGeom>
          <a:noFill/>
          <a:ln>
            <a:noFill/>
          </a:ln>
        </p:spPr>
      </p:pic>
      <p:sp>
        <p:nvSpPr>
          <p:cNvPr id="211" name="Google Shape;211;p24"/>
          <p:cNvSpPr txBox="1"/>
          <p:nvPr/>
        </p:nvSpPr>
        <p:spPr>
          <a:xfrm>
            <a:off x="9109137" y="3030635"/>
            <a:ext cx="24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Dynamic loading</a:t>
            </a:r>
            <a:endParaRPr i="1" sz="1000"/>
          </a:p>
        </p:txBody>
      </p:sp>
      <p:sp>
        <p:nvSpPr>
          <p:cNvPr id="212" name="Google Shape;212;p24"/>
          <p:cNvSpPr txBox="1"/>
          <p:nvPr/>
        </p:nvSpPr>
        <p:spPr>
          <a:xfrm>
            <a:off x="3542025" y="30390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WebAssembly</a:t>
            </a:r>
            <a:endParaRPr i="1" sz="1000"/>
          </a:p>
        </p:txBody>
      </p:sp>
      <p:sp>
        <p:nvSpPr>
          <p:cNvPr id="213" name="Google Shape;213;p24"/>
          <p:cNvSpPr txBox="1"/>
          <p:nvPr/>
        </p:nvSpPr>
        <p:spPr>
          <a:xfrm>
            <a:off x="6366988" y="3030635"/>
            <a:ext cx="228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Inter-Process Communication</a:t>
            </a:r>
            <a:endParaRPr i="1" sz="1600">
              <a:solidFill>
                <a:srgbClr val="3F3F3F"/>
              </a:solidFill>
              <a:latin typeface="Inter"/>
              <a:ea typeface="Inter"/>
              <a:cs typeface="Inter"/>
              <a:sym typeface="Inter"/>
            </a:endParaRPr>
          </a:p>
        </p:txBody>
      </p:sp>
      <p:pic>
        <p:nvPicPr>
          <p:cNvPr id="214" name="Google Shape;214;p24"/>
          <p:cNvPicPr preferRelativeResize="0"/>
          <p:nvPr/>
        </p:nvPicPr>
        <p:blipFill>
          <a:blip r:embed="rId8">
            <a:alphaModFix/>
          </a:blip>
          <a:stretch>
            <a:fillRect/>
          </a:stretch>
        </p:blipFill>
        <p:spPr>
          <a:xfrm>
            <a:off x="9201325" y="3567286"/>
            <a:ext cx="2264225" cy="132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3F3F3F"/>
      </a:dk2>
      <a:lt2>
        <a:srgbClr val="E9E5DC"/>
      </a:lt2>
      <a:accent1>
        <a:srgbClr val="D34817"/>
      </a:accent1>
      <a:accent2>
        <a:srgbClr val="9B2D1F"/>
      </a:accent2>
      <a:accent3>
        <a:srgbClr val="A28E6A"/>
      </a:accent3>
      <a:accent4>
        <a:srgbClr val="956251"/>
      </a:accent4>
      <a:accent5>
        <a:srgbClr val="918485"/>
      </a:accent5>
      <a:accent6>
        <a:srgbClr val="855D5D"/>
      </a:accent6>
      <a:hlink>
        <a:srgbClr val="326DA5"/>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